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Poppins"/>
      <p:regular r:id="rId59"/>
      <p:bold r:id="rId60"/>
      <p:italic r:id="rId61"/>
      <p:boldItalic r:id="rId62"/>
    </p:embeddedFont>
    <p:embeddedFont>
      <p:font typeface="Arial Black"/>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ixi Peng"/>
  <p:cmAuthor clrIdx="1" id="1" initials="" lastIdx="2" name="Geoffroy Palu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01C8EB-842C-437E-AF8B-EF46ECB39662}">
  <a:tblStyle styleId="{EA01C8EB-842C-437E-AF8B-EF46ECB396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3" Type="http://schemas.openxmlformats.org/officeDocument/2006/relationships/font" Target="fonts/ArialBlack-regular.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4T05:29:58.469">
    <p:pos x="6000" y="0"/>
    <p:text>Should I keep such slides, considering macroeconomic factors are not used in the predictive model?</p:text>
  </p:cm>
  <p:cm authorId="1" idx="1" dt="2024-05-04T05:29:58.469">
    <p:pos x="6000" y="0"/>
    <p:text>the slide is OK but we may not have enough time to keep. We shouldn't spend more than half the presentation time on macro</p:text>
  </p:cm>
  <p:cm authorId="1" idx="2" dt="2024-05-04T05:28:53.375">
    <p:pos x="2880" y="709"/>
    <p:text>one thing that comes to mind is that there seem to be 2 different patterns:
the line we fitted works well for GDP growth &gt; 0 or close to 0
for GDP &lt;0 it looks like we could fit another line that would be mostly flat. My interpretation would be that before (when default rate was around 10% there was a good relationship between default rate and GDP. However for more recent default rate levels in the 16% and above there seem to be no relation between the GDP, you could fit an almost flat line to the left part of the scatter plot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0ed256c2c_0_5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d0ed256c2c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d0ed256c2c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d0ed256c2c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0ed256c2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d0ed256c2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d0ed256c2c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d0ed256c2c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d0ed256c2c_0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d0ed256c2c_0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0ed256c2c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d0ed256c2c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d0ed256c2c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d0ed256c2c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8f5a2b3b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8f5a2b3b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8f5a2b3b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8f5a2b3b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8f5a2b3b2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8f5a2b3b2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8f5a2b3b2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8f5a2b3b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d0ed256c2c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d0ed256c2c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d18f89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d18f89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d18f8922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d18f8922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d1f82afde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d1f82afde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d18f89220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d18f89220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d18f89220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d18f89220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d18f89220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d18f89220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later in the conclusion part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d18f8922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d18f8922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d18f89220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d18f89220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d18f89220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d18f89220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d18f89220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d18f89220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0ed256c2c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0ed256c2c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d9fc45e5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d9fc45e5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8f5a2b3b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8f5a2b3b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d1d4b4df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d1d4b4df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d2373cb1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d2373cb1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d1d4b4df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d1d4b4df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d1d4b4df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d1d4b4df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d278bd741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d278bd741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8f5a2b3b2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8f5a2b3b2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8f5a2b3b2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8f5a2b3b2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d278bd7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d278bd7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d0ed256c2c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d0ed256c2c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d9e4475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d9e4475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d9e4475b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d9e4475b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d9e4475b4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d9e4475b4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d9e4475b4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d9e4475b4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d2783133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d2783133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d2783133f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d2783133f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d2783133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d2783133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d2783133f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d2783133f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ff5d4e7a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ff5d4e7a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d9c328ff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d9c328ff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d3f3679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dd3f3679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d9e4475b4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d9e4475b4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d3f3679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dd3f3679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0ed256c2c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0ed256c2c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d0ed256c2c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d0ed256c2c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d0ed256c2c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d0ed256c2c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flipH="1">
            <a:off x="5932499" y="1"/>
            <a:ext cx="32115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59" name="Google Shape;59;p14"/>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3266"/>
              <a:buFont typeface="Arial Black"/>
              <a:buNone/>
              <a:defRPr b="0" sz="3266"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4"/>
          <p:cNvSpPr txBox="1"/>
          <p:nvPr>
            <p:ph idx="1" type="body"/>
          </p:nvPr>
        </p:nvSpPr>
        <p:spPr>
          <a:xfrm>
            <a:off x="544830" y="3438324"/>
            <a:ext cx="50151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200"/>
              <a:buNone/>
              <a:defRPr b="1" sz="12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 name="Google Shape;61;p14"/>
          <p:cNvSpPr txBox="1"/>
          <p:nvPr>
            <p:ph idx="2" type="body"/>
          </p:nvPr>
        </p:nvSpPr>
        <p:spPr>
          <a:xfrm>
            <a:off x="544830" y="1728880"/>
            <a:ext cx="5015100" cy="20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100"/>
              <a:buNone/>
              <a:defRPr b="0" sz="11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2" name="Google Shape;62;p14"/>
          <p:cNvPicPr preferRelativeResize="0"/>
          <p:nvPr/>
        </p:nvPicPr>
        <p:blipFill rotWithShape="1">
          <a:blip r:embed="rId2">
            <a:alphaModFix/>
          </a:blip>
          <a:srcRect b="0" l="0" r="0" t="0"/>
          <a:stretch/>
        </p:blipFill>
        <p:spPr>
          <a:xfrm>
            <a:off x="6840179" y="4379320"/>
            <a:ext cx="1580084" cy="403962"/>
          </a:xfrm>
          <a:prstGeom prst="rect">
            <a:avLst/>
          </a:prstGeom>
          <a:noFill/>
          <a:ln>
            <a:noFill/>
          </a:ln>
        </p:spPr>
      </p:pic>
      <p:sp>
        <p:nvSpPr>
          <p:cNvPr id="63" name="Google Shape;63;p14"/>
          <p:cNvSpPr/>
          <p:nvPr/>
        </p:nvSpPr>
        <p:spPr>
          <a:xfrm>
            <a:off x="1" y="4857919"/>
            <a:ext cx="3317100" cy="285600"/>
          </a:xfrm>
          <a:prstGeom prst="rect">
            <a:avLst/>
          </a:prstGeom>
          <a:solidFill>
            <a:srgbClr val="E13C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1 column">
  <p:cSld name="3_TEXT 1 column">
    <p:spTree>
      <p:nvGrpSpPr>
        <p:cNvPr id="64" name="Shape 64"/>
        <p:cNvGrpSpPr/>
        <p:nvPr/>
      </p:nvGrpSpPr>
      <p:grpSpPr>
        <a:xfrm>
          <a:off x="0" y="0"/>
          <a:ext cx="0" cy="0"/>
          <a:chOff x="0" y="0"/>
          <a:chExt cx="0" cy="0"/>
        </a:xfrm>
      </p:grpSpPr>
      <p:sp>
        <p:nvSpPr>
          <p:cNvPr id="65" name="Google Shape;65;p15"/>
          <p:cNvSpPr txBox="1"/>
          <p:nvPr>
            <p:ph idx="12" type="sldNum"/>
          </p:nvPr>
        </p:nvSpPr>
        <p:spPr>
          <a:xfrm>
            <a:off x="117576" y="122270"/>
            <a:ext cx="410400" cy="168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612" u="none" cap="none" strike="noStrike">
                <a:solidFill>
                  <a:schemeClr val="dk1"/>
                </a:solidFill>
                <a:latin typeface="Arial"/>
                <a:ea typeface="Arial"/>
                <a:cs typeface="Arial"/>
                <a:sym typeface="Arial"/>
              </a:defRPr>
            </a:lvl1pPr>
            <a:lvl2pPr indent="0" lvl="1" marL="0" rtl="0" algn="ctr">
              <a:spcBef>
                <a:spcPts val="0"/>
              </a:spcBef>
              <a:buNone/>
              <a:defRPr b="0" i="0" sz="612" u="none" cap="none" strike="noStrike">
                <a:solidFill>
                  <a:schemeClr val="dk1"/>
                </a:solidFill>
                <a:latin typeface="Arial"/>
                <a:ea typeface="Arial"/>
                <a:cs typeface="Arial"/>
                <a:sym typeface="Arial"/>
              </a:defRPr>
            </a:lvl2pPr>
            <a:lvl3pPr indent="0" lvl="2" marL="0" rtl="0" algn="ctr">
              <a:spcBef>
                <a:spcPts val="0"/>
              </a:spcBef>
              <a:buNone/>
              <a:defRPr b="0" i="0" sz="612" u="none" cap="none" strike="noStrike">
                <a:solidFill>
                  <a:schemeClr val="dk1"/>
                </a:solidFill>
                <a:latin typeface="Arial"/>
                <a:ea typeface="Arial"/>
                <a:cs typeface="Arial"/>
                <a:sym typeface="Arial"/>
              </a:defRPr>
            </a:lvl3pPr>
            <a:lvl4pPr indent="0" lvl="3" marL="0" rtl="0" algn="ctr">
              <a:spcBef>
                <a:spcPts val="0"/>
              </a:spcBef>
              <a:buNone/>
              <a:defRPr b="0" i="0" sz="612" u="none" cap="none" strike="noStrike">
                <a:solidFill>
                  <a:schemeClr val="dk1"/>
                </a:solidFill>
                <a:latin typeface="Arial"/>
                <a:ea typeface="Arial"/>
                <a:cs typeface="Arial"/>
                <a:sym typeface="Arial"/>
              </a:defRPr>
            </a:lvl4pPr>
            <a:lvl5pPr indent="0" lvl="4" marL="0" rtl="0" algn="ctr">
              <a:spcBef>
                <a:spcPts val="0"/>
              </a:spcBef>
              <a:buNone/>
              <a:defRPr b="0" i="0" sz="612" u="none" cap="none" strike="noStrike">
                <a:solidFill>
                  <a:schemeClr val="dk1"/>
                </a:solidFill>
                <a:latin typeface="Arial"/>
                <a:ea typeface="Arial"/>
                <a:cs typeface="Arial"/>
                <a:sym typeface="Arial"/>
              </a:defRPr>
            </a:lvl5pPr>
            <a:lvl6pPr indent="0" lvl="5" marL="0" rtl="0" algn="ctr">
              <a:spcBef>
                <a:spcPts val="0"/>
              </a:spcBef>
              <a:buNone/>
              <a:defRPr b="0" i="0" sz="612" u="none" cap="none" strike="noStrike">
                <a:solidFill>
                  <a:schemeClr val="dk1"/>
                </a:solidFill>
                <a:latin typeface="Arial"/>
                <a:ea typeface="Arial"/>
                <a:cs typeface="Arial"/>
                <a:sym typeface="Arial"/>
              </a:defRPr>
            </a:lvl6pPr>
            <a:lvl7pPr indent="0" lvl="6" marL="0" rtl="0" algn="ctr">
              <a:spcBef>
                <a:spcPts val="0"/>
              </a:spcBef>
              <a:buNone/>
              <a:defRPr b="0" i="0" sz="612" u="none" cap="none" strike="noStrike">
                <a:solidFill>
                  <a:schemeClr val="dk1"/>
                </a:solidFill>
                <a:latin typeface="Arial"/>
                <a:ea typeface="Arial"/>
                <a:cs typeface="Arial"/>
                <a:sym typeface="Arial"/>
              </a:defRPr>
            </a:lvl7pPr>
            <a:lvl8pPr indent="0" lvl="7" marL="0" rtl="0" algn="ctr">
              <a:spcBef>
                <a:spcPts val="0"/>
              </a:spcBef>
              <a:buNone/>
              <a:defRPr b="0" i="0" sz="612" u="none" cap="none" strike="noStrike">
                <a:solidFill>
                  <a:schemeClr val="dk1"/>
                </a:solidFill>
                <a:latin typeface="Arial"/>
                <a:ea typeface="Arial"/>
                <a:cs typeface="Arial"/>
                <a:sym typeface="Arial"/>
              </a:defRPr>
            </a:lvl8pPr>
            <a:lvl9pPr indent="0" lvl="8" marL="0" rtl="0" algn="ctr">
              <a:spcBef>
                <a:spcPts val="0"/>
              </a:spcBef>
              <a:buNone/>
              <a:defRPr b="0" i="0" sz="612"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66" name="Google Shape;66;p15"/>
          <p:cNvCxnSpPr/>
          <p:nvPr/>
        </p:nvCxnSpPr>
        <p:spPr>
          <a:xfrm>
            <a:off x="269774" y="319173"/>
            <a:ext cx="105900" cy="0"/>
          </a:xfrm>
          <a:prstGeom prst="straightConnector1">
            <a:avLst/>
          </a:prstGeom>
          <a:noFill/>
          <a:ln cap="flat" cmpd="sng" w="12700">
            <a:solidFill>
              <a:schemeClr val="dk1"/>
            </a:solidFill>
            <a:prstDash val="solid"/>
            <a:miter lim="800000"/>
            <a:headEnd len="sm" w="sm" type="none"/>
            <a:tailEnd len="sm" w="sm" type="none"/>
          </a:ln>
        </p:spPr>
      </p:cxnSp>
      <p:sp>
        <p:nvSpPr>
          <p:cNvPr id="67" name="Google Shape;67;p15"/>
          <p:cNvSpPr txBox="1"/>
          <p:nvPr>
            <p:ph idx="1" type="body"/>
          </p:nvPr>
        </p:nvSpPr>
        <p:spPr>
          <a:xfrm>
            <a:off x="1010389" y="4351864"/>
            <a:ext cx="7513800" cy="467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544"/>
              <a:buNone/>
              <a:defRPr b="0" sz="544">
                <a:solidFill>
                  <a:schemeClr val="lt2"/>
                </a:solidFil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chemeClr val="lt2"/>
              </a:buClr>
              <a:buSzPts val="900"/>
              <a:buFont typeface="Arial"/>
              <a:buNone/>
              <a:defRPr>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8" name="Google Shape;68;p15"/>
          <p:cNvSpPr txBox="1"/>
          <p:nvPr>
            <p:ph idx="2" type="body"/>
          </p:nvPr>
        </p:nvSpPr>
        <p:spPr>
          <a:xfrm>
            <a:off x="1010389" y="4073563"/>
            <a:ext cx="7513800" cy="280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i="1"/>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9" name="Google Shape;69;p15"/>
          <p:cNvSpPr txBox="1"/>
          <p:nvPr>
            <p:ph idx="3" type="body"/>
          </p:nvPr>
        </p:nvSpPr>
        <p:spPr>
          <a:xfrm>
            <a:off x="173038" y="754029"/>
            <a:ext cx="5759400" cy="285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3"/>
              <a:buNone/>
              <a:defRPr sz="953">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 name="Google Shape;70;p15"/>
          <p:cNvSpPr txBox="1"/>
          <p:nvPr>
            <p:ph type="title"/>
          </p:nvPr>
        </p:nvSpPr>
        <p:spPr>
          <a:xfrm>
            <a:off x="173038" y="479426"/>
            <a:ext cx="5759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5"/>
          <p:cNvSpPr txBox="1"/>
          <p:nvPr>
            <p:ph idx="4" type="body"/>
          </p:nvPr>
        </p:nvSpPr>
        <p:spPr>
          <a:xfrm>
            <a:off x="1010389" y="1296000"/>
            <a:ext cx="7513800" cy="2722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p:cSld name="TEXT 1 column">
    <p:spTree>
      <p:nvGrpSpPr>
        <p:cNvPr id="72" name="Shape 72"/>
        <p:cNvGrpSpPr/>
        <p:nvPr/>
      </p:nvGrpSpPr>
      <p:grpSpPr>
        <a:xfrm>
          <a:off x="0" y="0"/>
          <a:ext cx="0" cy="0"/>
          <a:chOff x="0" y="0"/>
          <a:chExt cx="0" cy="0"/>
        </a:xfrm>
      </p:grpSpPr>
      <p:sp>
        <p:nvSpPr>
          <p:cNvPr id="73" name="Google Shape;73;p16"/>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74" name="Google Shape;74;p1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5" name="Google Shape;75;p16"/>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6"/>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 name="Google Shape;77;p16"/>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 name="Shape 78"/>
        <p:cNvGrpSpPr/>
        <p:nvPr/>
      </p:nvGrpSpPr>
      <p:grpSpPr>
        <a:xfrm>
          <a:off x="0" y="0"/>
          <a:ext cx="0" cy="0"/>
          <a:chOff x="0" y="0"/>
          <a:chExt cx="0" cy="0"/>
        </a:xfrm>
      </p:grpSpPr>
      <p:sp>
        <p:nvSpPr>
          <p:cNvPr id="79" name="Google Shape;79;p17"/>
          <p:cNvSpPr txBox="1"/>
          <p:nvPr>
            <p:ph type="title"/>
          </p:nvPr>
        </p:nvSpPr>
        <p:spPr>
          <a:xfrm>
            <a:off x="173039" y="479426"/>
            <a:ext cx="83511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7"/>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Poppins"/>
                <a:ea typeface="Poppins"/>
                <a:cs typeface="Poppins"/>
                <a:sym typeface="Poppins"/>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 name="Google Shape;81;p17"/>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Poppins"/>
                <a:ea typeface="Poppins"/>
                <a:cs typeface="Poppins"/>
                <a:sym typeface="Poppins"/>
              </a:defRPr>
            </a:lvl1pPr>
            <a:lvl2pPr indent="0" lvl="1" marL="0" rtl="0" algn="ctr">
              <a:spcBef>
                <a:spcPts val="0"/>
              </a:spcBef>
              <a:buNone/>
              <a:defRPr b="0" i="0" sz="600" u="none" cap="none" strike="noStrike">
                <a:solidFill>
                  <a:schemeClr val="lt1"/>
                </a:solidFill>
                <a:latin typeface="Poppins"/>
                <a:ea typeface="Poppins"/>
                <a:cs typeface="Poppins"/>
                <a:sym typeface="Poppins"/>
              </a:defRPr>
            </a:lvl2pPr>
            <a:lvl3pPr indent="0" lvl="2" marL="0" rtl="0" algn="ctr">
              <a:spcBef>
                <a:spcPts val="0"/>
              </a:spcBef>
              <a:buNone/>
              <a:defRPr b="0" i="0" sz="600" u="none" cap="none" strike="noStrike">
                <a:solidFill>
                  <a:schemeClr val="lt1"/>
                </a:solidFill>
                <a:latin typeface="Poppins"/>
                <a:ea typeface="Poppins"/>
                <a:cs typeface="Poppins"/>
                <a:sym typeface="Poppins"/>
              </a:defRPr>
            </a:lvl3pPr>
            <a:lvl4pPr indent="0" lvl="3" marL="0" rtl="0" algn="ctr">
              <a:spcBef>
                <a:spcPts val="0"/>
              </a:spcBef>
              <a:buNone/>
              <a:defRPr b="0" i="0" sz="600" u="none" cap="none" strike="noStrike">
                <a:solidFill>
                  <a:schemeClr val="lt1"/>
                </a:solidFill>
                <a:latin typeface="Poppins"/>
                <a:ea typeface="Poppins"/>
                <a:cs typeface="Poppins"/>
                <a:sym typeface="Poppins"/>
              </a:defRPr>
            </a:lvl4pPr>
            <a:lvl5pPr indent="0" lvl="4" marL="0" rtl="0" algn="ctr">
              <a:spcBef>
                <a:spcPts val="0"/>
              </a:spcBef>
              <a:buNone/>
              <a:defRPr b="0" i="0" sz="600" u="none" cap="none" strike="noStrike">
                <a:solidFill>
                  <a:schemeClr val="lt1"/>
                </a:solidFill>
                <a:latin typeface="Poppins"/>
                <a:ea typeface="Poppins"/>
                <a:cs typeface="Poppins"/>
                <a:sym typeface="Poppins"/>
              </a:defRPr>
            </a:lvl5pPr>
            <a:lvl6pPr indent="0" lvl="5" marL="0" rtl="0" algn="ctr">
              <a:spcBef>
                <a:spcPts val="0"/>
              </a:spcBef>
              <a:buNone/>
              <a:defRPr b="0" i="0" sz="600" u="none" cap="none" strike="noStrike">
                <a:solidFill>
                  <a:schemeClr val="lt1"/>
                </a:solidFill>
                <a:latin typeface="Poppins"/>
                <a:ea typeface="Poppins"/>
                <a:cs typeface="Poppins"/>
                <a:sym typeface="Poppins"/>
              </a:defRPr>
            </a:lvl6pPr>
            <a:lvl7pPr indent="0" lvl="6" marL="0" rtl="0" algn="ctr">
              <a:spcBef>
                <a:spcPts val="0"/>
              </a:spcBef>
              <a:buNone/>
              <a:defRPr b="0" i="0" sz="600" u="none" cap="none" strike="noStrike">
                <a:solidFill>
                  <a:schemeClr val="lt1"/>
                </a:solidFill>
                <a:latin typeface="Poppins"/>
                <a:ea typeface="Poppins"/>
                <a:cs typeface="Poppins"/>
                <a:sym typeface="Poppins"/>
              </a:defRPr>
            </a:lvl7pPr>
            <a:lvl8pPr indent="0" lvl="7" marL="0" rtl="0" algn="ctr">
              <a:spcBef>
                <a:spcPts val="0"/>
              </a:spcBef>
              <a:buNone/>
              <a:defRPr b="0" i="0" sz="600" u="none" cap="none" strike="noStrike">
                <a:solidFill>
                  <a:schemeClr val="lt1"/>
                </a:solidFill>
                <a:latin typeface="Poppins"/>
                <a:ea typeface="Poppins"/>
                <a:cs typeface="Poppins"/>
                <a:sym typeface="Poppins"/>
              </a:defRPr>
            </a:lvl8pPr>
            <a:lvl9pPr indent="0" lvl="8" marL="0" rtl="0" algn="ctr">
              <a:spcBef>
                <a:spcPts val="0"/>
              </a:spcBef>
              <a:buNone/>
              <a:defRPr b="0" i="0" sz="600" u="none" cap="none" strike="noStrike">
                <a:solidFill>
                  <a:schemeClr val="lt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a">
  <p:cSld name="PART style 1a">
    <p:bg>
      <p:bgPr>
        <a:solidFill>
          <a:schemeClr val="lt1"/>
        </a:solidFill>
      </p:bgPr>
    </p:bg>
    <p:spTree>
      <p:nvGrpSpPr>
        <p:cNvPr id="83" name="Shape 83"/>
        <p:cNvGrpSpPr/>
        <p:nvPr/>
      </p:nvGrpSpPr>
      <p:grpSpPr>
        <a:xfrm>
          <a:off x="0" y="0"/>
          <a:ext cx="0" cy="0"/>
          <a:chOff x="0" y="0"/>
          <a:chExt cx="0" cy="0"/>
        </a:xfrm>
      </p:grpSpPr>
      <p:sp>
        <p:nvSpPr>
          <p:cNvPr id="84" name="Google Shape;84;p18"/>
          <p:cNvSpPr/>
          <p:nvPr/>
        </p:nvSpPr>
        <p:spPr>
          <a:xfrm>
            <a:off x="1" y="4857919"/>
            <a:ext cx="3317100" cy="28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85" name="Google Shape;85;p18"/>
          <p:cNvSpPr/>
          <p:nvPr>
            <p:ph idx="2" type="pic"/>
          </p:nvPr>
        </p:nvSpPr>
        <p:spPr>
          <a:xfrm>
            <a:off x="3148470" y="2"/>
            <a:ext cx="5995500" cy="5143500"/>
          </a:xfrm>
          <a:prstGeom prst="rect">
            <a:avLst/>
          </a:prstGeom>
          <a:solidFill>
            <a:schemeClr val="lt2"/>
          </a:solidFill>
          <a:ln>
            <a:noFill/>
          </a:ln>
        </p:spPr>
      </p:sp>
      <p:sp>
        <p:nvSpPr>
          <p:cNvPr id="86" name="Google Shape;86;p18"/>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8"/>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F2AFAC"/>
              </a:buClr>
              <a:buSzPts val="816"/>
              <a:buNone/>
              <a:defRPr b="1" sz="816" cap="none">
                <a:solidFill>
                  <a:srgbClr val="F2AFAC"/>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88" name="Google Shape;88;p18"/>
          <p:cNvCxnSpPr/>
          <p:nvPr/>
        </p:nvCxnSpPr>
        <p:spPr>
          <a:xfrm>
            <a:off x="175432" y="297402"/>
            <a:ext cx="144000" cy="0"/>
          </a:xfrm>
          <a:prstGeom prst="straightConnector1">
            <a:avLst/>
          </a:prstGeom>
          <a:noFill/>
          <a:ln cap="flat" cmpd="sng" w="12700">
            <a:solidFill>
              <a:schemeClr val="lt2"/>
            </a:solidFill>
            <a:prstDash val="solid"/>
            <a:miter lim="800000"/>
            <a:headEnd len="sm" w="sm" type="none"/>
            <a:tailEnd len="sm" w="sm" type="none"/>
          </a:ln>
        </p:spPr>
      </p:cxnSp>
      <p:sp>
        <p:nvSpPr>
          <p:cNvPr id="89" name="Google Shape;89;p1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w/ subtitle">
  <p:cSld name="1 column w/ subtitle">
    <p:spTree>
      <p:nvGrpSpPr>
        <p:cNvPr id="90" name="Shape 90"/>
        <p:cNvGrpSpPr/>
        <p:nvPr/>
      </p:nvGrpSpPr>
      <p:grpSpPr>
        <a:xfrm>
          <a:off x="0" y="0"/>
          <a:ext cx="0" cy="0"/>
          <a:chOff x="0" y="0"/>
          <a:chExt cx="0" cy="0"/>
        </a:xfrm>
      </p:grpSpPr>
      <p:sp>
        <p:nvSpPr>
          <p:cNvPr id="91" name="Google Shape;91;p19"/>
          <p:cNvSpPr txBox="1"/>
          <p:nvPr>
            <p:ph idx="1" type="body"/>
          </p:nvPr>
        </p:nvSpPr>
        <p:spPr>
          <a:xfrm>
            <a:off x="583224" y="1167595"/>
            <a:ext cx="7977600" cy="3456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0"/>
              <a:buNone/>
              <a:defRPr b="1"/>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a:lvl3pPr>
            <a:lvl4pPr indent="-285750" lvl="3" marL="1828800" rtl="0" algn="l">
              <a:lnSpc>
                <a:spcPct val="100000"/>
              </a:lnSpc>
              <a:spcBef>
                <a:spcPts val="408"/>
              </a:spcBef>
              <a:spcAft>
                <a:spcPts val="0"/>
              </a:spcAft>
              <a:buSzPts val="900"/>
              <a:buChar char="•"/>
              <a:defRPr/>
            </a:lvl4pPr>
            <a:lvl5pPr indent="-280670" lvl="4" marL="2286000" rtl="0" algn="l">
              <a:lnSpc>
                <a:spcPct val="100000"/>
              </a:lnSpc>
              <a:spcBef>
                <a:spcPts val="408"/>
              </a:spcBef>
              <a:spcAft>
                <a:spcPts val="0"/>
              </a:spcAft>
              <a:buClr>
                <a:srgbClr val="323C46"/>
              </a:buClr>
              <a:buSzPts val="82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2" name="Google Shape;92;p19"/>
          <p:cNvSpPr txBox="1"/>
          <p:nvPr>
            <p:ph idx="2" type="body"/>
          </p:nvPr>
        </p:nvSpPr>
        <p:spPr>
          <a:xfrm>
            <a:off x="583224" y="788976"/>
            <a:ext cx="7977600" cy="378600"/>
          </a:xfrm>
          <a:prstGeom prst="rect">
            <a:avLst/>
          </a:prstGeom>
          <a:noFill/>
          <a:ln>
            <a:noFill/>
          </a:ln>
        </p:spPr>
        <p:txBody>
          <a:bodyPr anchorCtr="0" anchor="t" bIns="0" lIns="0" spcFirstLastPara="1" rIns="0" wrap="square" tIns="0">
            <a:noAutofit/>
          </a:bodyPr>
          <a:lstStyle>
            <a:lvl1pPr indent="-228600" lvl="0" marL="457200" rtl="0" algn="ctr">
              <a:lnSpc>
                <a:spcPct val="90000"/>
              </a:lnSpc>
              <a:spcBef>
                <a:spcPts val="0"/>
              </a:spcBef>
              <a:spcAft>
                <a:spcPts val="0"/>
              </a:spcAft>
              <a:buClr>
                <a:schemeClr val="accent2"/>
              </a:buClr>
              <a:buSzPts val="1300"/>
              <a:buNone/>
              <a:defRPr b="1" i="0" sz="1300" cap="none">
                <a:solidFill>
                  <a:schemeClr val="accent2"/>
                </a:solidFill>
              </a:defRPr>
            </a:lvl1pPr>
            <a:lvl2pPr indent="-228600" lvl="1" marL="914400" rtl="0" algn="ctr">
              <a:lnSpc>
                <a:spcPct val="90000"/>
              </a:lnSpc>
              <a:spcBef>
                <a:spcPts val="0"/>
              </a:spcBef>
              <a:spcAft>
                <a:spcPts val="0"/>
              </a:spcAft>
              <a:buClr>
                <a:srgbClr val="323C46"/>
              </a:buClr>
              <a:buSzPts val="1300"/>
              <a:buFont typeface="Arial"/>
              <a:buNone/>
              <a:defRPr i="0" sz="1300" cap="none"/>
            </a:lvl2pPr>
            <a:lvl3pPr indent="-342900" lvl="2" marL="1371600" rtl="0" algn="l">
              <a:lnSpc>
                <a:spcPct val="100000"/>
              </a:lnSpc>
              <a:spcBef>
                <a:spcPts val="0"/>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 name="Google Shape;93;p19"/>
          <p:cNvSpPr txBox="1"/>
          <p:nvPr>
            <p:ph type="title"/>
          </p:nvPr>
        </p:nvSpPr>
        <p:spPr>
          <a:xfrm>
            <a:off x="583224" y="251100"/>
            <a:ext cx="7977600" cy="160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accent1"/>
              </a:buClr>
              <a:buSzPts val="1400"/>
              <a:buFont typeface="Arial Black"/>
              <a:buNone/>
              <a:defRPr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9"/>
          <p:cNvSpPr txBox="1"/>
          <p:nvPr>
            <p:ph idx="3" type="body"/>
          </p:nvPr>
        </p:nvSpPr>
        <p:spPr>
          <a:xfrm>
            <a:off x="583224" y="411956"/>
            <a:ext cx="7977600" cy="215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125"/>
              <a:buNone/>
              <a:defRPr b="0" i="0" sz="1125" cap="none">
                <a:solidFill>
                  <a:schemeClr val="dk1"/>
                </a:solidFill>
                <a:latin typeface="Poppins"/>
                <a:ea typeface="Poppins"/>
                <a:cs typeface="Poppins"/>
                <a:sym typeface="Poppins"/>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ICE">
  <p:cSld name="NOTICE">
    <p:spTree>
      <p:nvGrpSpPr>
        <p:cNvPr id="95" name="Shape 95"/>
        <p:cNvGrpSpPr/>
        <p:nvPr/>
      </p:nvGrpSpPr>
      <p:grpSpPr>
        <a:xfrm>
          <a:off x="0" y="0"/>
          <a:ext cx="0" cy="0"/>
          <a:chOff x="0" y="0"/>
          <a:chExt cx="0" cy="0"/>
        </a:xfrm>
      </p:grpSpPr>
      <p:sp>
        <p:nvSpPr>
          <p:cNvPr id="96" name="Google Shape;96;p2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97" name="Google Shape;97;p20"/>
          <p:cNvSpPr txBox="1"/>
          <p:nvPr/>
        </p:nvSpPr>
        <p:spPr>
          <a:xfrm>
            <a:off x="191315" y="444334"/>
            <a:ext cx="8332500" cy="312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1400"/>
              <a:buFont typeface="Arial Black"/>
              <a:buNone/>
            </a:pPr>
            <a:r>
              <a:rPr b="0" i="0" lang="en" sz="1400" u="none" cap="none" strike="noStrike">
                <a:solidFill>
                  <a:schemeClr val="lt1"/>
                </a:solidFill>
                <a:latin typeface="Arial Black"/>
                <a:ea typeface="Arial Black"/>
                <a:cs typeface="Arial Black"/>
                <a:sym typeface="Arial Black"/>
              </a:rPr>
              <a:t>IMPORTANT NOTICE</a:t>
            </a:r>
            <a:endParaRPr/>
          </a:p>
        </p:txBody>
      </p:sp>
      <p:sp>
        <p:nvSpPr>
          <p:cNvPr id="98" name="Google Shape;98;p20"/>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99" name="Google Shape;99;p20"/>
          <p:cNvSpPr txBox="1"/>
          <p:nvPr/>
        </p:nvSpPr>
        <p:spPr>
          <a:xfrm>
            <a:off x="527447" y="935096"/>
            <a:ext cx="4044600" cy="346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has been prepared for discussion purposes only and is highly confidential to the recipient. It may not be copied or circulated, in whole or in part, without the prior written consent of ARDIAN.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It shall not constitute investment advice, an offer to sell, a solicitation of any offer to buy or the basis for any contact for the purchase or sale of any investment. The information provided is for information purposes only and has no binding contractual force.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shall not replace fund’s legal documentation. Subscriptions to private equity funds are accepted only from eligible investors on the basis of the relevant governing documents of such funds and  after the completion of a Subscription Agreement. Any decision to invest in private equity funds should be made only after having conducted appropriate due diligence, investigation and consultation with legal, tax and accounting advisors.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contains information, including details of investment performance, in respect of funds which are closed to new investors.  Details of investment performance are based on the judgment and experience of ARDIAN and may not reflect the actual return realized by any fund or any investor. Any projections or other estimates in these materials, including estimates of returns or performance, are forward-looking statements based upon factors that are beyond ARDIAN’s control and have no binding contractual force. Actual events may differ from those assumed. Private equity investments are illiquid and there is no guarantee that they can be sold at valuation levels.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Certain statements made herein reflect the subjective views and opinions of ARDIAN and its personnel.  Such statements cannot be independently verified and are subject to change.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Past or projected performance is not necessarily indicative of future results, and there can be no assurance that the Fund will achieve comparable results or that target returns, if any, will be met. Like all investments, an investment in the Fund involves the risk of loss. Investment products such as the Fund are designed only for sophisticated investors who are able to sustain the loss of their investment. Accordingly, such investment products are not suitable for all investors. The Fund is not subject to the same or similar regulatory requirements as mutual funds or other more regulated collective investment vehicles. Certain information contained in this presentation has been obtained from third-party sources. While such information is believed to be reliable for the purposes used herein, ARDIAN has not independently verified such information and ARDIAN makes no representation or warranty, express or implied, as to the accuracy or completeness of the information contained herein. Certain economic and market conditions contained herein has been obtained from published sources and/or prepared by third-parties and in certain cases has not been updated through the date hereof. All information contained herein is subject to revision and the information set forth herein does not purport to be complete. There can be no assurance that a Fund’s investment objectives will be achieved, and investment results may vary substantially over time.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term ARDIAN mentioned in the present document refers to one or several entities which constitute the ARDIAN group depending on the applicable situation.</a:t>
            </a:r>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The information provided in this document, in particular the references made to ARDIAN Infrastructure, are provided for information purpose only and have no binding contractual force. This presentation has been elaborated for professional investors only.</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present document may contain references and features related to the next generation of ARDIAN-sponsored funds that have not been established, and there is no guarantee that these funds will be established in the future.</a:t>
            </a:r>
            <a:endParaRPr/>
          </a:p>
        </p:txBody>
      </p:sp>
      <p:sp>
        <p:nvSpPr>
          <p:cNvPr id="100" name="Google Shape;100;p20"/>
          <p:cNvSpPr txBox="1"/>
          <p:nvPr/>
        </p:nvSpPr>
        <p:spPr>
          <a:xfrm>
            <a:off x="4571999" y="935097"/>
            <a:ext cx="3952200" cy="3465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Swiss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LLB (Swiss) Investment AG, with registered office at Claridenstrasse 20, 8002 Zurich, has been appointed to act in a capacity as Swiss representative ("Representative"), and Frankfurter Bankgesellschaft (Schweiz) AG, with registered office at Börsenstrasse 16, 8001 Zurich, has been appointed to act in a capacity as Swiss paying agent of the fund referred to herein ("Fund"). All legal documentation, such as the Limited Partnership Agreement (LPA) and the Private Placement Memorandum (PPM), as well as annual and semi-annual reports pertaining to the Fund, can be obtained free of charge from the Representative, as well as from Ardian Investment Switzerland AG, Bahnhofstrasse 20, 8001 Zurich. The Fund has not been approved by the Swiss Financial Market Supervisory Authority FINMA under Art. 120 para. 1 of the Collective Investment Schemes Act, as amended ("CISA"), for offering to non-qualified investors within the meaning of CISA. Accordingly the shares/units in the Fund ("Shares/Units") may only be offered and advertised in Switzerland to qualified investors within the meaning of Art. 10 para. 3 and 3ter CISA. Investors in the Fund do not benefit from the specific investor protection provided by CISA, and the supervision by FINMA, in connection with the approval under Art. 120 para. 1 CISA. As no key information document has been (or is intended to be) produced for the offer in Switzerland, the following additional restriction shall apply: The Shares/Units may be acquired for investors qualifying as retail clients (Privatkunden) within the meaning of the Financial Services Act of 15 June 2018, as amended, solely within the scope of a portfolio management agreement satisfying the requirements set out in Art. 83 of the Financial Services Ordinance of 6 November 2019, as amended. The place of performance in relation to Shares/Units offered in Switzerland is the registered office of the Representative (Art. 125 para. 1 CISA); the place of jurisdiction is the registered office of the Representative or the registered office or place of residence (as applicable) of the investor (Art. 125 para. 3 CISA).</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Canadian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Information in this document has not been prepared with regard to matters that may be of particular concern to Canadian investors and accordingly, should be read with this in mind. Canadian investors are advised to review carefully the offering memorandum and to consult with their own legal, financial, tax and other advisors. All monetary amounts used in this document are stated in currencies other than the Canadian dollar.  Therefore, the values may fluctuate with changes in the exchange rate between the Canadian dollar and the currency stated herein. Investing in private equity involves risks. Prospective investors should refer to the offering memorandum for additional information concerning these risks.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UK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directed only at persons who: (i) have professional experience in matters relating to investments as investment professionals within the meaning of Article 19 of the Financial Services and Markets Act (Financial Promotion) Order 2005 (“FPO”); or (ii) are persons falling within Article 49(2)(a) to (d) of the FPO (“high net worth companies, unincorporated associations etc.”) (together “Relevant Persons”).  This document must not be acted on or relied on by persons who are not Relevant Persons.  Any investment or investment activity to which this document relates is available only to Relevant Persons and will be engaged in only with Relevant Persons.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Japanese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being provided in Japan by ARDIAN Japan Co., Ltd. (“Ardian Japan”) to (i) “professional investors” (tokutei toshika) as defined in Article 2, paragraph 31 of the Financial Instruments and Exchange Act of Japan (the “FIEA”) or (ii) pension funds investing through trust banks pursuant to the investment judgement of discretionary investment managers registered under the FIEA.  This document is intended solely for the purpose of providing general information about Ardian and its investment strategies. Ardian Japan is registered as a Financial Instruments Business Operator under the registration entry “Director General of the Kanto Local Finance Bureau (Financial Instruments Business Operator) No. 3107” to conduct Type II Financial Instruments Business under the FIEA and is a regular member of the Type II Financial Instruments Firms Association of Japan.</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TABLE OF CONTENTS 2">
    <p:spTree>
      <p:nvGrpSpPr>
        <p:cNvPr id="101" name="Shape 101"/>
        <p:cNvGrpSpPr/>
        <p:nvPr/>
      </p:nvGrpSpPr>
      <p:grpSpPr>
        <a:xfrm>
          <a:off x="0" y="0"/>
          <a:ext cx="0" cy="0"/>
          <a:chOff x="0" y="0"/>
          <a:chExt cx="0" cy="0"/>
        </a:xfrm>
      </p:grpSpPr>
      <p:sp>
        <p:nvSpPr>
          <p:cNvPr id="102" name="Google Shape;102;p21"/>
          <p:cNvSpPr/>
          <p:nvPr>
            <p:ph idx="2" type="pic"/>
          </p:nvPr>
        </p:nvSpPr>
        <p:spPr>
          <a:xfrm>
            <a:off x="5930854" y="2"/>
            <a:ext cx="3213000" cy="5143500"/>
          </a:xfrm>
          <a:prstGeom prst="rect">
            <a:avLst/>
          </a:prstGeom>
          <a:noFill/>
          <a:ln>
            <a:noFill/>
          </a:ln>
        </p:spPr>
      </p:sp>
      <p:sp>
        <p:nvSpPr>
          <p:cNvPr id="103" name="Google Shape;103;p21"/>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dk1"/>
              </a:buClr>
              <a:buSzPts val="1400"/>
              <a:buFont typeface="Arial Black"/>
              <a:buNone/>
            </a:pPr>
            <a:r>
              <a:rPr b="0" i="0" lang="en" sz="1400" u="none" cap="none" strike="noStrike">
                <a:solidFill>
                  <a:schemeClr val="dk1"/>
                </a:solidFill>
                <a:latin typeface="Arial Black"/>
                <a:ea typeface="Arial Black"/>
                <a:cs typeface="Arial Black"/>
                <a:sym typeface="Arial Black"/>
              </a:rPr>
              <a:t>TABLE OF CONTENTS</a:t>
            </a:r>
            <a:endParaRPr/>
          </a:p>
        </p:txBody>
      </p:sp>
      <p:sp>
        <p:nvSpPr>
          <p:cNvPr id="104" name="Google Shape;104;p21"/>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 name="Google Shape;105;p2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21"/>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 name="Google Shape;107;p21"/>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 name="Google Shape;108;p21"/>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 name="Google Shape;109;p21"/>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 name="Google Shape;110;p21"/>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 name="Google Shape;111;p21"/>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 name="Google Shape;112;p21"/>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ABLE OF CONTENTS 1">
    <p:bg>
      <p:bgPr>
        <a:solidFill>
          <a:schemeClr val="dk1"/>
        </a:solidFill>
      </p:bgPr>
    </p:bg>
    <p:spTree>
      <p:nvGrpSpPr>
        <p:cNvPr id="113" name="Shape 113"/>
        <p:cNvGrpSpPr/>
        <p:nvPr/>
      </p:nvGrpSpPr>
      <p:grpSpPr>
        <a:xfrm>
          <a:off x="0" y="0"/>
          <a:ext cx="0" cy="0"/>
          <a:chOff x="0" y="0"/>
          <a:chExt cx="0" cy="0"/>
        </a:xfrm>
      </p:grpSpPr>
      <p:sp>
        <p:nvSpPr>
          <p:cNvPr id="114" name="Google Shape;114;p22"/>
          <p:cNvSpPr/>
          <p:nvPr>
            <p:ph idx="2" type="pic"/>
          </p:nvPr>
        </p:nvSpPr>
        <p:spPr>
          <a:xfrm>
            <a:off x="5930854" y="2"/>
            <a:ext cx="3213000" cy="5143500"/>
          </a:xfrm>
          <a:prstGeom prst="rect">
            <a:avLst/>
          </a:prstGeom>
          <a:noFill/>
          <a:ln>
            <a:noFill/>
          </a:ln>
        </p:spPr>
      </p:sp>
      <p:sp>
        <p:nvSpPr>
          <p:cNvPr id="115" name="Google Shape;115;p22"/>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lt2"/>
              </a:buClr>
              <a:buSzPts val="1400"/>
              <a:buFont typeface="Arial Black"/>
              <a:buNone/>
            </a:pPr>
            <a:r>
              <a:rPr b="0" i="0" lang="en" sz="1400" u="none" cap="none" strike="noStrike">
                <a:solidFill>
                  <a:schemeClr val="lt2"/>
                </a:solidFill>
                <a:latin typeface="Arial Black"/>
                <a:ea typeface="Arial Black"/>
                <a:cs typeface="Arial Black"/>
                <a:sym typeface="Arial Black"/>
              </a:rPr>
              <a:t>TABLE OF CONTENTS</a:t>
            </a:r>
            <a:endParaRPr/>
          </a:p>
        </p:txBody>
      </p:sp>
      <p:sp>
        <p:nvSpPr>
          <p:cNvPr id="116" name="Google Shape;116;p2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22"/>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8" name="Google Shape;118;p22"/>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9" name="Google Shape;119;p22"/>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0" name="Google Shape;120;p22"/>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1" name="Google Shape;121;p22"/>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2"/>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3" name="Google Shape;123;p22"/>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4" name="Google Shape;124;p22"/>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b">
  <p:cSld name="PART style 1b">
    <p:spTree>
      <p:nvGrpSpPr>
        <p:cNvPr id="125" name="Shape 125"/>
        <p:cNvGrpSpPr/>
        <p:nvPr/>
      </p:nvGrpSpPr>
      <p:grpSpPr>
        <a:xfrm>
          <a:off x="0" y="0"/>
          <a:ext cx="0" cy="0"/>
          <a:chOff x="0" y="0"/>
          <a:chExt cx="0" cy="0"/>
        </a:xfrm>
      </p:grpSpPr>
      <p:sp>
        <p:nvSpPr>
          <p:cNvPr id="126" name="Google Shape;126;p2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27" name="Google Shape;127;p23"/>
          <p:cNvSpPr/>
          <p:nvPr>
            <p:ph idx="2" type="pic"/>
          </p:nvPr>
        </p:nvSpPr>
        <p:spPr>
          <a:xfrm>
            <a:off x="3148470" y="2"/>
            <a:ext cx="5995500" cy="5143500"/>
          </a:xfrm>
          <a:prstGeom prst="rect">
            <a:avLst/>
          </a:prstGeom>
          <a:noFill/>
          <a:ln>
            <a:noFill/>
          </a:ln>
        </p:spPr>
      </p:sp>
      <p:sp>
        <p:nvSpPr>
          <p:cNvPr id="128" name="Google Shape;128;p23"/>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2000"/>
              <a:buFont typeface="Arial Black"/>
              <a:buNone/>
              <a:defRPr b="0" sz="2000" cap="none">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23"/>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0" name="Google Shape;130;p2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c">
  <p:cSld name="PART style 1c">
    <p:bg>
      <p:bgPr>
        <a:solidFill>
          <a:schemeClr val="dk1"/>
        </a:solidFill>
      </p:bgPr>
    </p:bg>
    <p:spTree>
      <p:nvGrpSpPr>
        <p:cNvPr id="131" name="Shape 131"/>
        <p:cNvGrpSpPr/>
        <p:nvPr/>
      </p:nvGrpSpPr>
      <p:grpSpPr>
        <a:xfrm>
          <a:off x="0" y="0"/>
          <a:ext cx="0" cy="0"/>
          <a:chOff x="0" y="0"/>
          <a:chExt cx="0" cy="0"/>
        </a:xfrm>
      </p:grpSpPr>
      <p:sp>
        <p:nvSpPr>
          <p:cNvPr id="132" name="Google Shape;132;p24"/>
          <p:cNvSpPr/>
          <p:nvPr>
            <p:ph idx="2" type="pic"/>
          </p:nvPr>
        </p:nvSpPr>
        <p:spPr>
          <a:xfrm>
            <a:off x="3148470" y="2"/>
            <a:ext cx="5995500" cy="5143500"/>
          </a:xfrm>
          <a:prstGeom prst="rect">
            <a:avLst/>
          </a:prstGeom>
          <a:noFill/>
          <a:ln>
            <a:noFill/>
          </a:ln>
        </p:spPr>
      </p:sp>
      <p:sp>
        <p:nvSpPr>
          <p:cNvPr id="133" name="Google Shape;133;p24"/>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4"/>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768A9D"/>
              </a:buClr>
              <a:buSzPts val="816"/>
              <a:buNone/>
              <a:defRPr b="1" sz="816" cap="none">
                <a:solidFill>
                  <a:srgbClr val="768A9D"/>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5" name="Google Shape;135;p2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a">
  <p:cSld name="PART style 2a">
    <p:bg>
      <p:bgPr>
        <a:solidFill>
          <a:schemeClr val="dk1"/>
        </a:solidFill>
      </p:bgPr>
    </p:bg>
    <p:spTree>
      <p:nvGrpSpPr>
        <p:cNvPr id="136" name="Shape 136"/>
        <p:cNvGrpSpPr/>
        <p:nvPr/>
      </p:nvGrpSpPr>
      <p:grpSpPr>
        <a:xfrm>
          <a:off x="0" y="0"/>
          <a:ext cx="0" cy="0"/>
          <a:chOff x="0" y="0"/>
          <a:chExt cx="0" cy="0"/>
        </a:xfrm>
      </p:grpSpPr>
      <p:sp>
        <p:nvSpPr>
          <p:cNvPr id="137" name="Google Shape;137;p25"/>
          <p:cNvSpPr/>
          <p:nvPr>
            <p:ph idx="2" type="pic"/>
          </p:nvPr>
        </p:nvSpPr>
        <p:spPr>
          <a:xfrm>
            <a:off x="-1" y="1"/>
            <a:ext cx="9144000" cy="2571900"/>
          </a:xfrm>
          <a:prstGeom prst="rect">
            <a:avLst/>
          </a:prstGeom>
          <a:noFill/>
          <a:ln>
            <a:noFill/>
          </a:ln>
        </p:spPr>
      </p:sp>
      <p:sp>
        <p:nvSpPr>
          <p:cNvPr id="138" name="Google Shape;138;p2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lt2"/>
              </a:buClr>
              <a:buSzPts val="816"/>
              <a:buNone/>
              <a:defRPr b="1" sz="816"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9" name="Google Shape;139;p2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0" name="Google Shape;140;p25"/>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1" name="Google Shape;141;p2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b">
  <p:cSld name="PART style 2b">
    <p:spTree>
      <p:nvGrpSpPr>
        <p:cNvPr id="142" name="Shape 142"/>
        <p:cNvGrpSpPr/>
        <p:nvPr/>
      </p:nvGrpSpPr>
      <p:grpSpPr>
        <a:xfrm>
          <a:off x="0" y="0"/>
          <a:ext cx="0" cy="0"/>
          <a:chOff x="0" y="0"/>
          <a:chExt cx="0" cy="0"/>
        </a:xfrm>
      </p:grpSpPr>
      <p:sp>
        <p:nvSpPr>
          <p:cNvPr id="143" name="Google Shape;143;p26"/>
          <p:cNvSpPr/>
          <p:nvPr>
            <p:ph idx="2" type="pic"/>
          </p:nvPr>
        </p:nvSpPr>
        <p:spPr>
          <a:xfrm>
            <a:off x="2" y="1"/>
            <a:ext cx="9144000" cy="2571900"/>
          </a:xfrm>
          <a:prstGeom prst="rect">
            <a:avLst/>
          </a:prstGeom>
          <a:noFill/>
          <a:ln>
            <a:noFill/>
          </a:ln>
        </p:spPr>
      </p:sp>
      <p:sp>
        <p:nvSpPr>
          <p:cNvPr id="144" name="Google Shape;144;p26"/>
          <p:cNvSpPr txBox="1"/>
          <p:nvPr>
            <p:ph idx="1" type="body"/>
          </p:nvPr>
        </p:nvSpPr>
        <p:spPr>
          <a:xfrm>
            <a:off x="2294755" y="3756569"/>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 name="Google Shape;145;p2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6" name="Google Shape;146;p2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7" name="Google Shape;147;p26"/>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8" name="Google Shape;148;p2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Ardian Solution's">
  <p:cSld name="PART style 2c - Ardian Solution's">
    <p:spTree>
      <p:nvGrpSpPr>
        <p:cNvPr id="149" name="Shape 149"/>
        <p:cNvGrpSpPr/>
        <p:nvPr/>
      </p:nvGrpSpPr>
      <p:grpSpPr>
        <a:xfrm>
          <a:off x="0" y="0"/>
          <a:ext cx="0" cy="0"/>
          <a:chOff x="0" y="0"/>
          <a:chExt cx="0" cy="0"/>
        </a:xfrm>
      </p:grpSpPr>
      <p:sp>
        <p:nvSpPr>
          <p:cNvPr id="150" name="Google Shape;150;p27"/>
          <p:cNvSpPr/>
          <p:nvPr/>
        </p:nvSpPr>
        <p:spPr>
          <a:xfrm>
            <a:off x="0" y="-821"/>
            <a:ext cx="9144000" cy="29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1" name="Google Shape;151;p27"/>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52" name="Google Shape;152;p27"/>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3" name="Google Shape;153;p27"/>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Arial"/>
              <a:ea typeface="Arial"/>
              <a:cs typeface="Arial"/>
              <a:sym typeface="Arial"/>
            </a:endParaRPr>
          </a:p>
        </p:txBody>
      </p:sp>
      <p:sp>
        <p:nvSpPr>
          <p:cNvPr id="154" name="Google Shape;154;p27"/>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55" name="Google Shape;155;p27"/>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6" name="Google Shape;156;p2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maries/Secondaries">
  <p:cSld name="PART style 2c - Primaries/Secondaries">
    <p:spTree>
      <p:nvGrpSpPr>
        <p:cNvPr id="157" name="Shape 157"/>
        <p:cNvGrpSpPr/>
        <p:nvPr/>
      </p:nvGrpSpPr>
      <p:grpSpPr>
        <a:xfrm>
          <a:off x="0" y="0"/>
          <a:ext cx="0" cy="0"/>
          <a:chOff x="0" y="0"/>
          <a:chExt cx="0" cy="0"/>
        </a:xfrm>
      </p:grpSpPr>
      <p:sp>
        <p:nvSpPr>
          <p:cNvPr id="158" name="Google Shape;158;p28"/>
          <p:cNvSpPr/>
          <p:nvPr/>
        </p:nvSpPr>
        <p:spPr>
          <a:xfrm>
            <a:off x="0" y="-821"/>
            <a:ext cx="9144000" cy="2999400"/>
          </a:xfrm>
          <a:prstGeom prst="rect">
            <a:avLst/>
          </a:prstGeom>
          <a:solidFill>
            <a:srgbClr val="6A7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9" name="Google Shape;159;p28"/>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60" name="Google Shape;160;p28"/>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1" name="Google Shape;161;p28"/>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2" name="Google Shape;162;p28"/>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3" name="Google Shape;163;p28"/>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4" name="Google Shape;164;p2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Buyout">
  <p:cSld name="PART style 2c - Buyout">
    <p:spTree>
      <p:nvGrpSpPr>
        <p:cNvPr id="165" name="Shape 165"/>
        <p:cNvGrpSpPr/>
        <p:nvPr/>
      </p:nvGrpSpPr>
      <p:grpSpPr>
        <a:xfrm>
          <a:off x="0" y="0"/>
          <a:ext cx="0" cy="0"/>
          <a:chOff x="0" y="0"/>
          <a:chExt cx="0" cy="0"/>
        </a:xfrm>
      </p:grpSpPr>
      <p:sp>
        <p:nvSpPr>
          <p:cNvPr id="166" name="Google Shape;166;p29"/>
          <p:cNvSpPr/>
          <p:nvPr/>
        </p:nvSpPr>
        <p:spPr>
          <a:xfrm>
            <a:off x="0" y="-821"/>
            <a:ext cx="9144000" cy="2999400"/>
          </a:xfrm>
          <a:prstGeom prst="rect">
            <a:avLst/>
          </a:prstGeom>
          <a:solidFill>
            <a:srgbClr val="9482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67" name="Google Shape;167;p29"/>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8" name="Google Shape;168;p29"/>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9" name="Google Shape;169;p29"/>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0" name="Google Shape;170;p29"/>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1" name="Google Shape;171;p2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Expansion">
  <p:cSld name="PART style 2c - Expansion">
    <p:spTree>
      <p:nvGrpSpPr>
        <p:cNvPr id="172" name="Shape 172"/>
        <p:cNvGrpSpPr/>
        <p:nvPr/>
      </p:nvGrpSpPr>
      <p:grpSpPr>
        <a:xfrm>
          <a:off x="0" y="0"/>
          <a:ext cx="0" cy="0"/>
          <a:chOff x="0" y="0"/>
          <a:chExt cx="0" cy="0"/>
        </a:xfrm>
      </p:grpSpPr>
      <p:sp>
        <p:nvSpPr>
          <p:cNvPr id="173" name="Google Shape;173;p30"/>
          <p:cNvSpPr/>
          <p:nvPr/>
        </p:nvSpPr>
        <p:spPr>
          <a:xfrm>
            <a:off x="0" y="-821"/>
            <a:ext cx="9144000" cy="2999400"/>
          </a:xfrm>
          <a:prstGeom prst="rect">
            <a:avLst/>
          </a:prstGeom>
          <a:solidFill>
            <a:srgbClr val="B6AC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74" name="Google Shape;174;p30"/>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5" name="Google Shape;175;p30"/>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6" name="Google Shape;176;p30"/>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7" name="Google Shape;177;p30"/>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8" name="Google Shape;178;p3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Growth">
  <p:cSld name="PART style 2c - Growth">
    <p:spTree>
      <p:nvGrpSpPr>
        <p:cNvPr id="179" name="Shape 179"/>
        <p:cNvGrpSpPr/>
        <p:nvPr/>
      </p:nvGrpSpPr>
      <p:grpSpPr>
        <a:xfrm>
          <a:off x="0" y="0"/>
          <a:ext cx="0" cy="0"/>
          <a:chOff x="0" y="0"/>
          <a:chExt cx="0" cy="0"/>
        </a:xfrm>
      </p:grpSpPr>
      <p:sp>
        <p:nvSpPr>
          <p:cNvPr id="180" name="Google Shape;180;p31"/>
          <p:cNvSpPr/>
          <p:nvPr/>
        </p:nvSpPr>
        <p:spPr>
          <a:xfrm>
            <a:off x="0" y="-821"/>
            <a:ext cx="9144000" cy="2999400"/>
          </a:xfrm>
          <a:prstGeom prst="rect">
            <a:avLst/>
          </a:prstGeom>
          <a:solidFill>
            <a:srgbClr val="7AA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81" name="Google Shape;181;p31"/>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2" name="Google Shape;182;p31"/>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3" name="Google Shape;183;p31"/>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4" name="Google Shape;184;p31"/>
          <p:cNvSpPr txBox="1"/>
          <p:nvPr>
            <p:ph idx="2" type="body"/>
          </p:nvPr>
        </p:nvSpPr>
        <p:spPr>
          <a:xfrm>
            <a:off x="2021989"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5" name="Google Shape;185;p3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orth America Fund">
  <p:cSld name="PART style 2c - North America Fund">
    <p:spTree>
      <p:nvGrpSpPr>
        <p:cNvPr id="186" name="Shape 186"/>
        <p:cNvGrpSpPr/>
        <p:nvPr/>
      </p:nvGrpSpPr>
      <p:grpSpPr>
        <a:xfrm>
          <a:off x="0" y="0"/>
          <a:ext cx="0" cy="0"/>
          <a:chOff x="0" y="0"/>
          <a:chExt cx="0" cy="0"/>
        </a:xfrm>
      </p:grpSpPr>
      <p:sp>
        <p:nvSpPr>
          <p:cNvPr id="187" name="Google Shape;187;p32"/>
          <p:cNvSpPr/>
          <p:nvPr/>
        </p:nvSpPr>
        <p:spPr>
          <a:xfrm>
            <a:off x="0" y="-821"/>
            <a:ext cx="9144000" cy="2999400"/>
          </a:xfrm>
          <a:prstGeom prst="rect">
            <a:avLst/>
          </a:prstGeom>
          <a:solidFill>
            <a:srgbClr val="B9D3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88" name="Google Shape;188;p32"/>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9" name="Google Shape;189;p32"/>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0" name="Google Shape;190;p32"/>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1" name="Google Shape;191;p32"/>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2" name="Google Shape;192;p3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Co-Investment">
  <p:cSld name="PART style 2c - Co-Investment">
    <p:spTree>
      <p:nvGrpSpPr>
        <p:cNvPr id="193" name="Shape 193"/>
        <p:cNvGrpSpPr/>
        <p:nvPr/>
      </p:nvGrpSpPr>
      <p:grpSpPr>
        <a:xfrm>
          <a:off x="0" y="0"/>
          <a:ext cx="0" cy="0"/>
          <a:chOff x="0" y="0"/>
          <a:chExt cx="0" cy="0"/>
        </a:xfrm>
      </p:grpSpPr>
      <p:sp>
        <p:nvSpPr>
          <p:cNvPr id="194" name="Google Shape;194;p33"/>
          <p:cNvSpPr/>
          <p:nvPr/>
        </p:nvSpPr>
        <p:spPr>
          <a:xfrm>
            <a:off x="0" y="-821"/>
            <a:ext cx="9144000" cy="2999400"/>
          </a:xfrm>
          <a:prstGeom prst="rect">
            <a:avLst/>
          </a:prstGeom>
          <a:solidFill>
            <a:srgbClr val="7AA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95" name="Google Shape;195;p33"/>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6" name="Google Shape;196;p3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7" name="Google Shape;197;p33"/>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8" name="Google Shape;198;p33"/>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9" name="Google Shape;199;p3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Infrastructure">
  <p:cSld name="PART style 2c - Infrastructure">
    <p:spTree>
      <p:nvGrpSpPr>
        <p:cNvPr id="200" name="Shape 200"/>
        <p:cNvGrpSpPr/>
        <p:nvPr/>
      </p:nvGrpSpPr>
      <p:grpSpPr>
        <a:xfrm>
          <a:off x="0" y="0"/>
          <a:ext cx="0" cy="0"/>
          <a:chOff x="0" y="0"/>
          <a:chExt cx="0" cy="0"/>
        </a:xfrm>
      </p:grpSpPr>
      <p:sp>
        <p:nvSpPr>
          <p:cNvPr id="201" name="Google Shape;201;p34"/>
          <p:cNvSpPr/>
          <p:nvPr/>
        </p:nvSpPr>
        <p:spPr>
          <a:xfrm>
            <a:off x="0" y="-821"/>
            <a:ext cx="9144000" cy="2999400"/>
          </a:xfrm>
          <a:prstGeom prst="rect">
            <a:avLst/>
          </a:prstGeom>
          <a:solidFill>
            <a:srgbClr val="7286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02" name="Google Shape;202;p34"/>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3" name="Google Shape;203;p34"/>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04" name="Google Shape;204;p34"/>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05" name="Google Shape;205;p34"/>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6" name="Google Shape;206;p3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Estate">
  <p:cSld name="PART style 2c - Real Estate">
    <p:spTree>
      <p:nvGrpSpPr>
        <p:cNvPr id="207" name="Shape 207"/>
        <p:cNvGrpSpPr/>
        <p:nvPr/>
      </p:nvGrpSpPr>
      <p:grpSpPr>
        <a:xfrm>
          <a:off x="0" y="0"/>
          <a:ext cx="0" cy="0"/>
          <a:chOff x="0" y="0"/>
          <a:chExt cx="0" cy="0"/>
        </a:xfrm>
      </p:grpSpPr>
      <p:sp>
        <p:nvSpPr>
          <p:cNvPr id="208" name="Google Shape;208;p35"/>
          <p:cNvSpPr/>
          <p:nvPr/>
        </p:nvSpPr>
        <p:spPr>
          <a:xfrm>
            <a:off x="0" y="-821"/>
            <a:ext cx="9144000" cy="2999400"/>
          </a:xfrm>
          <a:prstGeom prst="rect">
            <a:avLst/>
          </a:prstGeom>
          <a:solidFill>
            <a:srgbClr val="9BA7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09" name="Google Shape;209;p3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0" name="Google Shape;210;p3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1" name="Google Shape;211;p3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2" name="Google Shape;212;p35"/>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3" name="Google Shape;213;p3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Assets Debt">
  <p:cSld name="PART style 2c - Real Assets Debt">
    <p:spTree>
      <p:nvGrpSpPr>
        <p:cNvPr id="214" name="Shape 214"/>
        <p:cNvGrpSpPr/>
        <p:nvPr/>
      </p:nvGrpSpPr>
      <p:grpSpPr>
        <a:xfrm>
          <a:off x="0" y="0"/>
          <a:ext cx="0" cy="0"/>
          <a:chOff x="0" y="0"/>
          <a:chExt cx="0" cy="0"/>
        </a:xfrm>
      </p:grpSpPr>
      <p:sp>
        <p:nvSpPr>
          <p:cNvPr id="215" name="Google Shape;215;p36"/>
          <p:cNvSpPr/>
          <p:nvPr/>
        </p:nvSpPr>
        <p:spPr>
          <a:xfrm>
            <a:off x="0" y="-821"/>
            <a:ext cx="9144000" cy="2999400"/>
          </a:xfrm>
          <a:prstGeom prst="rect">
            <a:avLst/>
          </a:prstGeom>
          <a:solidFill>
            <a:srgbClr val="0166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16" name="Google Shape;216;p36"/>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7" name="Google Shape;217;p3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8" name="Google Shape;218;p3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9" name="Google Shape;219;p36"/>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0" name="Google Shape;220;p3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vate Debt">
  <p:cSld name="PART style 2c - Private Debt">
    <p:spTree>
      <p:nvGrpSpPr>
        <p:cNvPr id="221" name="Shape 221"/>
        <p:cNvGrpSpPr/>
        <p:nvPr/>
      </p:nvGrpSpPr>
      <p:grpSpPr>
        <a:xfrm>
          <a:off x="0" y="0"/>
          <a:ext cx="0" cy="0"/>
          <a:chOff x="0" y="0"/>
          <a:chExt cx="0" cy="0"/>
        </a:xfrm>
      </p:grpSpPr>
      <p:sp>
        <p:nvSpPr>
          <p:cNvPr id="222" name="Google Shape;222;p37"/>
          <p:cNvSpPr/>
          <p:nvPr/>
        </p:nvSpPr>
        <p:spPr>
          <a:xfrm>
            <a:off x="0" y="-821"/>
            <a:ext cx="9144000" cy="2999400"/>
          </a:xfrm>
          <a:prstGeom prst="rect">
            <a:avLst/>
          </a:prstGeom>
          <a:solidFill>
            <a:srgbClr val="009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23" name="Google Shape;223;p37"/>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4" name="Google Shape;224;p37"/>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25" name="Google Shape;225;p37"/>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26" name="Google Shape;226;p37"/>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7" name="Google Shape;227;p3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AV Financing">
  <p:cSld name="PART style 2c - NAV Financing">
    <p:spTree>
      <p:nvGrpSpPr>
        <p:cNvPr id="228" name="Shape 228"/>
        <p:cNvGrpSpPr/>
        <p:nvPr/>
      </p:nvGrpSpPr>
      <p:grpSpPr>
        <a:xfrm>
          <a:off x="0" y="0"/>
          <a:ext cx="0" cy="0"/>
          <a:chOff x="0" y="0"/>
          <a:chExt cx="0" cy="0"/>
        </a:xfrm>
      </p:grpSpPr>
      <p:sp>
        <p:nvSpPr>
          <p:cNvPr id="229" name="Google Shape;229;p38"/>
          <p:cNvSpPr/>
          <p:nvPr/>
        </p:nvSpPr>
        <p:spPr>
          <a:xfrm>
            <a:off x="0" y="-821"/>
            <a:ext cx="9144000" cy="2999400"/>
          </a:xfrm>
          <a:prstGeom prst="rect">
            <a:avLst/>
          </a:prstGeom>
          <a:solidFill>
            <a:srgbClr val="6BCA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30" name="Google Shape;230;p38"/>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1" name="Google Shape;231;p38"/>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32" name="Google Shape;232;p38"/>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33" name="Google Shape;233;p38"/>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4" name="Google Shape;234;p3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1 column">
  <p:cSld name="2_TEXT 1 column">
    <p:spTree>
      <p:nvGrpSpPr>
        <p:cNvPr id="235" name="Shape 235"/>
        <p:cNvGrpSpPr/>
        <p:nvPr/>
      </p:nvGrpSpPr>
      <p:grpSpPr>
        <a:xfrm>
          <a:off x="0" y="0"/>
          <a:ext cx="0" cy="0"/>
          <a:chOff x="0" y="0"/>
          <a:chExt cx="0" cy="0"/>
        </a:xfrm>
      </p:grpSpPr>
      <p:sp>
        <p:nvSpPr>
          <p:cNvPr id="236" name="Google Shape;236;p39"/>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37" name="Google Shape;237;p39"/>
          <p:cNvSpPr txBox="1"/>
          <p:nvPr>
            <p:ph idx="1" type="body"/>
          </p:nvPr>
        </p:nvSpPr>
        <p:spPr>
          <a:xfrm>
            <a:off x="195262" y="4139514"/>
            <a:ext cx="83313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8" name="Google Shape;238;p39"/>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39"/>
          <p:cNvSpPr txBox="1"/>
          <p:nvPr>
            <p:ph idx="2" type="body"/>
          </p:nvPr>
        </p:nvSpPr>
        <p:spPr>
          <a:xfrm>
            <a:off x="173037" y="1296000"/>
            <a:ext cx="8357700" cy="279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40" name="Google Shape;240;p39"/>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241" name="Google Shape;241;p39"/>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2" name="Google Shape;242;p39"/>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3" name="Google Shape;243;p3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1 column">
  <p:cSld name="1_TEXT 1 column">
    <p:spTree>
      <p:nvGrpSpPr>
        <p:cNvPr id="244" name="Shape 244"/>
        <p:cNvGrpSpPr/>
        <p:nvPr/>
      </p:nvGrpSpPr>
      <p:grpSpPr>
        <a:xfrm>
          <a:off x="0" y="0"/>
          <a:ext cx="0" cy="0"/>
          <a:chOff x="0" y="0"/>
          <a:chExt cx="0" cy="0"/>
        </a:xfrm>
      </p:grpSpPr>
      <p:sp>
        <p:nvSpPr>
          <p:cNvPr id="245" name="Google Shape;245;p40"/>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46" name="Google Shape;246;p40"/>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40"/>
          <p:cNvSpPr txBox="1"/>
          <p:nvPr>
            <p:ph idx="1" type="body"/>
          </p:nvPr>
        </p:nvSpPr>
        <p:spPr>
          <a:xfrm>
            <a:off x="173037" y="1296000"/>
            <a:ext cx="83577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8" name="Google Shape;248;p40"/>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9" name="Google Shape;249;p40"/>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p4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w/ picture">
  <p:cSld name="TEXT 1 column w/ picture">
    <p:spTree>
      <p:nvGrpSpPr>
        <p:cNvPr id="251" name="Shape 251"/>
        <p:cNvGrpSpPr/>
        <p:nvPr/>
      </p:nvGrpSpPr>
      <p:grpSpPr>
        <a:xfrm>
          <a:off x="0" y="0"/>
          <a:ext cx="0" cy="0"/>
          <a:chOff x="0" y="0"/>
          <a:chExt cx="0" cy="0"/>
        </a:xfrm>
      </p:grpSpPr>
      <p:sp>
        <p:nvSpPr>
          <p:cNvPr id="252" name="Google Shape;252;p41"/>
          <p:cNvSpPr/>
          <p:nvPr>
            <p:ph idx="2" type="pic"/>
          </p:nvPr>
        </p:nvSpPr>
        <p:spPr>
          <a:xfrm>
            <a:off x="5930854" y="2"/>
            <a:ext cx="3213000" cy="5143500"/>
          </a:xfrm>
          <a:prstGeom prst="rect">
            <a:avLst/>
          </a:prstGeom>
          <a:noFill/>
          <a:ln>
            <a:noFill/>
          </a:ln>
        </p:spPr>
      </p:sp>
      <p:sp>
        <p:nvSpPr>
          <p:cNvPr id="253" name="Google Shape;253;p41"/>
          <p:cNvSpPr txBox="1"/>
          <p:nvPr>
            <p:ph type="title"/>
          </p:nvPr>
        </p:nvSpPr>
        <p:spPr>
          <a:xfrm>
            <a:off x="173038" y="479426"/>
            <a:ext cx="57579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41"/>
          <p:cNvSpPr txBox="1"/>
          <p:nvPr>
            <p:ph idx="1" type="body"/>
          </p:nvPr>
        </p:nvSpPr>
        <p:spPr>
          <a:xfrm>
            <a:off x="173038" y="1295202"/>
            <a:ext cx="57579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5" name="Google Shape;255;p4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56" name="Google Shape;256;p41"/>
          <p:cNvSpPr txBox="1"/>
          <p:nvPr>
            <p:ph idx="3" type="body"/>
          </p:nvPr>
        </p:nvSpPr>
        <p:spPr>
          <a:xfrm>
            <a:off x="173038" y="768659"/>
            <a:ext cx="57579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7" name="Google Shape;257;p41"/>
          <p:cNvSpPr txBox="1"/>
          <p:nvPr>
            <p:ph idx="4" type="body"/>
          </p:nvPr>
        </p:nvSpPr>
        <p:spPr>
          <a:xfrm>
            <a:off x="195263" y="4139514"/>
            <a:ext cx="57357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58" name="Google Shape;258;p41"/>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259" name="Google Shape;259;p41"/>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side">
  <p:cSld name="TEXT 1 column side">
    <p:bg>
      <p:bgPr>
        <a:solidFill>
          <a:srgbClr val="EBEBEB"/>
        </a:solidFill>
      </p:bgPr>
    </p:bg>
    <p:spTree>
      <p:nvGrpSpPr>
        <p:cNvPr id="260" name="Shape 260"/>
        <p:cNvGrpSpPr/>
        <p:nvPr/>
      </p:nvGrpSpPr>
      <p:grpSpPr>
        <a:xfrm>
          <a:off x="0" y="0"/>
          <a:ext cx="0" cy="0"/>
          <a:chOff x="0" y="0"/>
          <a:chExt cx="0" cy="0"/>
        </a:xfrm>
      </p:grpSpPr>
      <p:sp>
        <p:nvSpPr>
          <p:cNvPr id="261" name="Google Shape;261;p42"/>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62" name="Google Shape;262;p42"/>
          <p:cNvSpPr txBox="1"/>
          <p:nvPr>
            <p:ph idx="1" type="body"/>
          </p:nvPr>
        </p:nvSpPr>
        <p:spPr>
          <a:xfrm>
            <a:off x="195263" y="4108451"/>
            <a:ext cx="2885100" cy="395400"/>
          </a:xfrm>
          <a:prstGeom prst="rect">
            <a:avLst/>
          </a:prstGeom>
          <a:solidFill>
            <a:srgbClr val="EAF1F1">
              <a:alpha val="74900"/>
            </a:srgbClr>
          </a:solid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3" name="Google Shape;263;p42"/>
          <p:cNvSpPr txBox="1"/>
          <p:nvPr>
            <p:ph type="title"/>
          </p:nvPr>
        </p:nvSpPr>
        <p:spPr>
          <a:xfrm>
            <a:off x="173039" y="478044"/>
            <a:ext cx="2907300" cy="2727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64" name="Google Shape;264;p42"/>
          <p:cNvCxnSpPr/>
          <p:nvPr/>
        </p:nvCxnSpPr>
        <p:spPr>
          <a:xfrm>
            <a:off x="173037" y="4106863"/>
            <a:ext cx="0" cy="400200"/>
          </a:xfrm>
          <a:prstGeom prst="straightConnector1">
            <a:avLst/>
          </a:prstGeom>
          <a:noFill/>
          <a:ln cap="flat" cmpd="sng" w="38100">
            <a:solidFill>
              <a:schemeClr val="lt1"/>
            </a:solidFill>
            <a:prstDash val="solid"/>
            <a:miter lim="800000"/>
            <a:headEnd len="sm" w="sm" type="none"/>
            <a:tailEnd len="sm" w="sm" type="none"/>
          </a:ln>
        </p:spPr>
      </p:cxnSp>
      <p:sp>
        <p:nvSpPr>
          <p:cNvPr id="265" name="Google Shape;265;p4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266" name="Google Shape;266;p42"/>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267" name="Google Shape;267;p42"/>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 name="Google Shape;268;p42"/>
          <p:cNvSpPr txBox="1"/>
          <p:nvPr>
            <p:ph idx="2" type="body"/>
          </p:nvPr>
        </p:nvSpPr>
        <p:spPr>
          <a:xfrm>
            <a:off x="173038" y="768659"/>
            <a:ext cx="29043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9" name="Google Shape;269;p42"/>
          <p:cNvSpPr txBox="1"/>
          <p:nvPr>
            <p:ph idx="3" type="body"/>
          </p:nvPr>
        </p:nvSpPr>
        <p:spPr>
          <a:xfrm>
            <a:off x="173039" y="1295202"/>
            <a:ext cx="29043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FIGURES">
  <p:cSld name="KEY FIGURES">
    <p:spTree>
      <p:nvGrpSpPr>
        <p:cNvPr id="270" name="Shape 270"/>
        <p:cNvGrpSpPr/>
        <p:nvPr/>
      </p:nvGrpSpPr>
      <p:grpSpPr>
        <a:xfrm>
          <a:off x="0" y="0"/>
          <a:ext cx="0" cy="0"/>
          <a:chOff x="0" y="0"/>
          <a:chExt cx="0" cy="0"/>
        </a:xfrm>
      </p:grpSpPr>
      <p:sp>
        <p:nvSpPr>
          <p:cNvPr id="271" name="Google Shape;271;p43"/>
          <p:cNvSpPr/>
          <p:nvPr/>
        </p:nvSpPr>
        <p:spPr>
          <a:xfrm>
            <a:off x="5929200" y="1"/>
            <a:ext cx="3214800" cy="5143500"/>
          </a:xfrm>
          <a:prstGeom prst="rect">
            <a:avLst/>
          </a:prstGeom>
          <a:solidFill>
            <a:srgbClr val="EBEB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dk1"/>
              </a:solidFill>
              <a:latin typeface="Arial"/>
              <a:ea typeface="Arial"/>
              <a:cs typeface="Arial"/>
              <a:sym typeface="Arial"/>
            </a:endParaRPr>
          </a:p>
        </p:txBody>
      </p:sp>
      <p:cxnSp>
        <p:nvCxnSpPr>
          <p:cNvPr id="272" name="Google Shape;272;p43"/>
          <p:cNvCxnSpPr/>
          <p:nvPr/>
        </p:nvCxnSpPr>
        <p:spPr>
          <a:xfrm>
            <a:off x="6286002" y="628779"/>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73" name="Google Shape;273;p43"/>
          <p:cNvSpPr txBox="1"/>
          <p:nvPr/>
        </p:nvSpPr>
        <p:spPr>
          <a:xfrm>
            <a:off x="6992477" y="530918"/>
            <a:ext cx="1088100" cy="217800"/>
          </a:xfrm>
          <a:prstGeom prst="rect">
            <a:avLst/>
          </a:prstGeom>
          <a:solidFill>
            <a:srgbClr val="EBEBE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816" u="none" cap="none" strike="noStrike">
                <a:solidFill>
                  <a:schemeClr val="dk1"/>
                </a:solidFill>
                <a:latin typeface="Arial"/>
                <a:ea typeface="Arial"/>
                <a:cs typeface="Arial"/>
                <a:sym typeface="Arial"/>
              </a:rPr>
              <a:t>KEY FIGURES</a:t>
            </a:r>
            <a:endParaRPr/>
          </a:p>
        </p:txBody>
      </p:sp>
      <p:cxnSp>
        <p:nvCxnSpPr>
          <p:cNvPr id="274" name="Google Shape;274;p43"/>
          <p:cNvCxnSpPr/>
          <p:nvPr/>
        </p:nvCxnSpPr>
        <p:spPr>
          <a:xfrm>
            <a:off x="6286002" y="2032173"/>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75" name="Google Shape;275;p43"/>
          <p:cNvCxnSpPr/>
          <p:nvPr/>
        </p:nvCxnSpPr>
        <p:spPr>
          <a:xfrm>
            <a:off x="6286002" y="3468291"/>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76" name="Google Shape;276;p43"/>
          <p:cNvCxnSpPr/>
          <p:nvPr/>
        </p:nvCxnSpPr>
        <p:spPr>
          <a:xfrm>
            <a:off x="6286002" y="4500184"/>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77" name="Google Shape;277;p43"/>
          <p:cNvSpPr txBox="1"/>
          <p:nvPr>
            <p:ph idx="1" type="body"/>
          </p:nvPr>
        </p:nvSpPr>
        <p:spPr>
          <a:xfrm>
            <a:off x="6399000" y="986400"/>
            <a:ext cx="2275200" cy="4392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2300"/>
              <a:buNone/>
              <a:defRPr sz="230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8" name="Google Shape;278;p43"/>
          <p:cNvSpPr txBox="1"/>
          <p:nvPr>
            <p:ph idx="2" type="body"/>
          </p:nvPr>
        </p:nvSpPr>
        <p:spPr>
          <a:xfrm>
            <a:off x="6399000" y="14184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9" name="Google Shape;279;p43"/>
          <p:cNvSpPr txBox="1"/>
          <p:nvPr>
            <p:ph idx="3" type="body"/>
          </p:nvPr>
        </p:nvSpPr>
        <p:spPr>
          <a:xfrm>
            <a:off x="6399000" y="2250000"/>
            <a:ext cx="2275200" cy="6084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3550"/>
              <a:buNone/>
              <a:defRPr b="1" sz="35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0" name="Google Shape;280;p43"/>
          <p:cNvSpPr txBox="1"/>
          <p:nvPr>
            <p:ph idx="4" type="body"/>
          </p:nvPr>
        </p:nvSpPr>
        <p:spPr>
          <a:xfrm>
            <a:off x="6399000" y="2862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1" name="Google Shape;281;p43"/>
          <p:cNvSpPr txBox="1"/>
          <p:nvPr>
            <p:ph idx="5" type="body"/>
          </p:nvPr>
        </p:nvSpPr>
        <p:spPr>
          <a:xfrm>
            <a:off x="6399000" y="3632400"/>
            <a:ext cx="2275200" cy="2916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1350"/>
              <a:buNone/>
              <a:defRPr sz="13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2" name="Google Shape;282;p43"/>
          <p:cNvSpPr txBox="1"/>
          <p:nvPr>
            <p:ph idx="6" type="body"/>
          </p:nvPr>
        </p:nvSpPr>
        <p:spPr>
          <a:xfrm>
            <a:off x="6399000" y="3924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3" name="Google Shape;283;p4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84" name="Google Shape;284;p43"/>
          <p:cNvSpPr txBox="1"/>
          <p:nvPr>
            <p:ph idx="7" type="body"/>
          </p:nvPr>
        </p:nvSpPr>
        <p:spPr>
          <a:xfrm>
            <a:off x="176227" y="4161129"/>
            <a:ext cx="5550000" cy="342600"/>
          </a:xfrm>
          <a:prstGeom prst="rect">
            <a:avLst/>
          </a:prstGeom>
          <a:solidFill>
            <a:srgbClr val="EAF1F1">
              <a:alpha val="74900"/>
            </a:srgbClr>
          </a:solidFill>
          <a:ln>
            <a:noFill/>
          </a:ln>
        </p:spPr>
        <p:txBody>
          <a:bodyPr anchorCtr="0" anchor="t" bIns="91425" lIns="18287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5" name="Google Shape;285;p43"/>
          <p:cNvSpPr txBox="1"/>
          <p:nvPr>
            <p:ph idx="8" type="body"/>
          </p:nvPr>
        </p:nvSpPr>
        <p:spPr>
          <a:xfrm>
            <a:off x="173038" y="1315495"/>
            <a:ext cx="5554800" cy="2781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6" name="Google Shape;286;p43"/>
          <p:cNvSpPr txBox="1"/>
          <p:nvPr>
            <p:ph type="title"/>
          </p:nvPr>
        </p:nvSpPr>
        <p:spPr>
          <a:xfrm>
            <a:off x="173038" y="479426"/>
            <a:ext cx="55548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87" name="Google Shape;287;p43"/>
          <p:cNvCxnSpPr/>
          <p:nvPr/>
        </p:nvCxnSpPr>
        <p:spPr>
          <a:xfrm>
            <a:off x="173037" y="4159820"/>
            <a:ext cx="0" cy="347700"/>
          </a:xfrm>
          <a:prstGeom prst="straightConnector1">
            <a:avLst/>
          </a:prstGeom>
          <a:noFill/>
          <a:ln cap="flat" cmpd="sng" w="38100">
            <a:solidFill>
              <a:schemeClr val="lt1"/>
            </a:solidFill>
            <a:prstDash val="solid"/>
            <a:miter lim="800000"/>
            <a:headEnd len="sm" w="sm" type="none"/>
            <a:tailEnd len="sm" w="sm" type="none"/>
          </a:ln>
        </p:spPr>
      </p:cxnSp>
      <p:sp>
        <p:nvSpPr>
          <p:cNvPr id="288" name="Google Shape;288;p43"/>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9" name="Google Shape;289;p43"/>
          <p:cNvSpPr txBox="1"/>
          <p:nvPr>
            <p:ph idx="9" type="body"/>
          </p:nvPr>
        </p:nvSpPr>
        <p:spPr>
          <a:xfrm>
            <a:off x="173036" y="768659"/>
            <a:ext cx="55596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p:cSld name="TEXT 2 columns">
    <p:spTree>
      <p:nvGrpSpPr>
        <p:cNvPr id="290" name="Shape 290"/>
        <p:cNvGrpSpPr/>
        <p:nvPr/>
      </p:nvGrpSpPr>
      <p:grpSpPr>
        <a:xfrm>
          <a:off x="0" y="0"/>
          <a:ext cx="0" cy="0"/>
          <a:chOff x="0" y="0"/>
          <a:chExt cx="0" cy="0"/>
        </a:xfrm>
      </p:grpSpPr>
      <p:sp>
        <p:nvSpPr>
          <p:cNvPr id="291" name="Google Shape;291;p44"/>
          <p:cNvSpPr txBox="1"/>
          <p:nvPr>
            <p:ph idx="1" type="body"/>
          </p:nvPr>
        </p:nvSpPr>
        <p:spPr>
          <a:xfrm>
            <a:off x="173037"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2" name="Google Shape;292;p44"/>
          <p:cNvSpPr txBox="1"/>
          <p:nvPr>
            <p:ph idx="2" type="body"/>
          </p:nvPr>
        </p:nvSpPr>
        <p:spPr>
          <a:xfrm>
            <a:off x="197644" y="4135767"/>
            <a:ext cx="8326500" cy="368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93" name="Google Shape;293;p44"/>
          <p:cNvCxnSpPr/>
          <p:nvPr/>
        </p:nvCxnSpPr>
        <p:spPr>
          <a:xfrm>
            <a:off x="173037" y="4132554"/>
            <a:ext cx="0" cy="384300"/>
          </a:xfrm>
          <a:prstGeom prst="straightConnector1">
            <a:avLst/>
          </a:prstGeom>
          <a:noFill/>
          <a:ln cap="flat" cmpd="sng" w="38100">
            <a:solidFill>
              <a:schemeClr val="lt1"/>
            </a:solidFill>
            <a:prstDash val="solid"/>
            <a:miter lim="800000"/>
            <a:headEnd len="sm" w="sm" type="none"/>
            <a:tailEnd len="sm" w="sm" type="none"/>
          </a:ln>
        </p:spPr>
      </p:cxnSp>
      <p:sp>
        <p:nvSpPr>
          <p:cNvPr id="294" name="Google Shape;294;p44"/>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5" name="Google Shape;295;p4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96" name="Google Shape;296;p44"/>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 name="Google Shape;297;p44"/>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8" name="Google Shape;298;p44"/>
          <p:cNvSpPr txBox="1"/>
          <p:nvPr>
            <p:ph idx="4" type="body"/>
          </p:nvPr>
        </p:nvSpPr>
        <p:spPr>
          <a:xfrm>
            <a:off x="4493958"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2 columns">
  <p:cSld name="1_TEXT 2 columns">
    <p:spTree>
      <p:nvGrpSpPr>
        <p:cNvPr id="299" name="Shape 299"/>
        <p:cNvGrpSpPr/>
        <p:nvPr/>
      </p:nvGrpSpPr>
      <p:grpSpPr>
        <a:xfrm>
          <a:off x="0" y="0"/>
          <a:ext cx="0" cy="0"/>
          <a:chOff x="0" y="0"/>
          <a:chExt cx="0" cy="0"/>
        </a:xfrm>
      </p:grpSpPr>
      <p:sp>
        <p:nvSpPr>
          <p:cNvPr id="300" name="Google Shape;300;p45"/>
          <p:cNvSpPr txBox="1"/>
          <p:nvPr>
            <p:ph idx="1" type="body"/>
          </p:nvPr>
        </p:nvSpPr>
        <p:spPr>
          <a:xfrm>
            <a:off x="173037"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1" name="Google Shape;301;p45"/>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2" name="Google Shape;302;p4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3" name="Google Shape;303;p45"/>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 name="Google Shape;304;p45"/>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5" name="Google Shape;305;p45"/>
          <p:cNvSpPr txBox="1"/>
          <p:nvPr>
            <p:ph idx="3" type="body"/>
          </p:nvPr>
        </p:nvSpPr>
        <p:spPr>
          <a:xfrm>
            <a:off x="4494462"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p:cSld name="2_TEXT 2 columns">
    <p:spTree>
      <p:nvGrpSpPr>
        <p:cNvPr id="306" name="Shape 306"/>
        <p:cNvGrpSpPr/>
        <p:nvPr/>
      </p:nvGrpSpPr>
      <p:grpSpPr>
        <a:xfrm>
          <a:off x="0" y="0"/>
          <a:ext cx="0" cy="0"/>
          <a:chOff x="0" y="0"/>
          <a:chExt cx="0" cy="0"/>
        </a:xfrm>
      </p:grpSpPr>
      <p:sp>
        <p:nvSpPr>
          <p:cNvPr id="307" name="Google Shape;307;p46"/>
          <p:cNvSpPr txBox="1"/>
          <p:nvPr>
            <p:ph idx="1" type="body"/>
          </p:nvPr>
        </p:nvSpPr>
        <p:spPr>
          <a:xfrm>
            <a:off x="173037" y="1295998"/>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8" name="Google Shape;308;p46"/>
          <p:cNvSpPr txBox="1"/>
          <p:nvPr>
            <p:ph idx="2" type="body"/>
          </p:nvPr>
        </p:nvSpPr>
        <p:spPr>
          <a:xfrm>
            <a:off x="173037" y="2956202"/>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9" name="Google Shape;309;p46"/>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 name="Google Shape;310;p4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11" name="Google Shape;311;p46"/>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46"/>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NEW">
  <p:cSld name="2_TEXT 2 columns NEW">
    <p:spTree>
      <p:nvGrpSpPr>
        <p:cNvPr id="313" name="Shape 313"/>
        <p:cNvGrpSpPr/>
        <p:nvPr/>
      </p:nvGrpSpPr>
      <p:grpSpPr>
        <a:xfrm>
          <a:off x="0" y="0"/>
          <a:ext cx="0" cy="0"/>
          <a:chOff x="0" y="0"/>
          <a:chExt cx="0" cy="0"/>
        </a:xfrm>
      </p:grpSpPr>
      <p:sp>
        <p:nvSpPr>
          <p:cNvPr id="314" name="Google Shape;314;p47"/>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5" name="Google Shape;315;p4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16" name="Google Shape;316;p47"/>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7" name="Google Shape;317;p47"/>
          <p:cNvSpPr txBox="1"/>
          <p:nvPr>
            <p:ph idx="1"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8" name="Google Shape;318;p47"/>
          <p:cNvSpPr txBox="1"/>
          <p:nvPr>
            <p:ph idx="2" type="body"/>
          </p:nvPr>
        </p:nvSpPr>
        <p:spPr>
          <a:xfrm>
            <a:off x="173037"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9" name="Google Shape;319;p47"/>
          <p:cNvSpPr txBox="1"/>
          <p:nvPr>
            <p:ph idx="3" type="body"/>
          </p:nvPr>
        </p:nvSpPr>
        <p:spPr>
          <a:xfrm>
            <a:off x="3003104"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0" name="Google Shape;320;p47"/>
          <p:cNvSpPr txBox="1"/>
          <p:nvPr>
            <p:ph idx="4" type="body"/>
          </p:nvPr>
        </p:nvSpPr>
        <p:spPr>
          <a:xfrm>
            <a:off x="5833172"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2 columns">
  <p:cSld name="3_TEXT 2 columns">
    <p:spTree>
      <p:nvGrpSpPr>
        <p:cNvPr id="321" name="Shape 321"/>
        <p:cNvGrpSpPr/>
        <p:nvPr/>
      </p:nvGrpSpPr>
      <p:grpSpPr>
        <a:xfrm>
          <a:off x="0" y="0"/>
          <a:ext cx="0" cy="0"/>
          <a:chOff x="0" y="0"/>
          <a:chExt cx="0" cy="0"/>
        </a:xfrm>
      </p:grpSpPr>
      <p:sp>
        <p:nvSpPr>
          <p:cNvPr id="322" name="Google Shape;322;p48"/>
          <p:cNvSpPr txBox="1"/>
          <p:nvPr>
            <p:ph idx="1" type="body"/>
          </p:nvPr>
        </p:nvSpPr>
        <p:spPr>
          <a:xfrm>
            <a:off x="173037"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3" name="Google Shape;323;p48"/>
          <p:cNvSpPr txBox="1"/>
          <p:nvPr>
            <p:ph idx="2" type="body"/>
          </p:nvPr>
        </p:nvSpPr>
        <p:spPr>
          <a:xfrm>
            <a:off x="173037"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4" name="Google Shape;324;p48"/>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5" name="Google Shape;325;p4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26" name="Google Shape;326;p48"/>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7" name="Google Shape;327;p48"/>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8" name="Google Shape;328;p48"/>
          <p:cNvSpPr txBox="1"/>
          <p:nvPr>
            <p:ph idx="4" type="body"/>
          </p:nvPr>
        </p:nvSpPr>
        <p:spPr>
          <a:xfrm>
            <a:off x="4571300"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9" name="Google Shape;329;p48"/>
          <p:cNvSpPr txBox="1"/>
          <p:nvPr>
            <p:ph idx="5" type="body"/>
          </p:nvPr>
        </p:nvSpPr>
        <p:spPr>
          <a:xfrm>
            <a:off x="4571300"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bg>
      <p:bgPr>
        <a:solidFill>
          <a:srgbClr val="EBEBEB"/>
        </a:solidFill>
      </p:bgPr>
    </p:bg>
    <p:spTree>
      <p:nvGrpSpPr>
        <p:cNvPr id="330" name="Shape 330"/>
        <p:cNvGrpSpPr/>
        <p:nvPr/>
      </p:nvGrpSpPr>
      <p:grpSpPr>
        <a:xfrm>
          <a:off x="0" y="0"/>
          <a:ext cx="0" cy="0"/>
          <a:chOff x="0" y="0"/>
          <a:chExt cx="0" cy="0"/>
        </a:xfrm>
      </p:grpSpPr>
      <p:sp>
        <p:nvSpPr>
          <p:cNvPr id="331" name="Google Shape;331;p49"/>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332" name="Google Shape;332;p49"/>
          <p:cNvSpPr txBox="1"/>
          <p:nvPr>
            <p:ph idx="1" type="body"/>
          </p:nvPr>
        </p:nvSpPr>
        <p:spPr>
          <a:xfrm>
            <a:off x="176229" y="1878879"/>
            <a:ext cx="2676000" cy="1800600"/>
          </a:xfrm>
          <a:prstGeom prst="rect">
            <a:avLst/>
          </a:prstGeom>
          <a:noFill/>
          <a:ln>
            <a:noFill/>
          </a:ln>
        </p:spPr>
        <p:txBody>
          <a:bodyPr anchorCtr="0" anchor="t" bIns="0" lIns="0" spcFirstLastPara="1" rIns="0" wrap="square" tIns="0">
            <a:normAutofit/>
          </a:bodyPr>
          <a:lstStyle>
            <a:lvl1pPr indent="-289115" lvl="0" marL="457200" rtl="0" algn="l">
              <a:lnSpc>
                <a:spcPct val="100000"/>
              </a:lnSpc>
              <a:spcBef>
                <a:spcPts val="0"/>
              </a:spcBef>
              <a:spcAft>
                <a:spcPts val="0"/>
              </a:spcAft>
              <a:buClr>
                <a:schemeClr val="lt1"/>
              </a:buClr>
              <a:buSzPts val="953"/>
              <a:buFont typeface="Arial"/>
              <a:buChar char="›"/>
              <a:defRPr b="0" sz="953">
                <a:solidFill>
                  <a:schemeClr val="dk1"/>
                </a:solidFill>
              </a:defRPr>
            </a:lvl1pPr>
            <a:lvl2pPr indent="-228600" lvl="1" marL="914400" rtl="0" algn="l">
              <a:lnSpc>
                <a:spcPct val="100000"/>
              </a:lnSpc>
              <a:spcBef>
                <a:spcPts val="408"/>
              </a:spcBef>
              <a:spcAft>
                <a:spcPts val="0"/>
              </a:spcAft>
              <a:buClr>
                <a:srgbClr val="323C46"/>
              </a:buClr>
              <a:buSzPts val="1800"/>
              <a:buNone/>
              <a:defRPr/>
            </a:lvl2pPr>
            <a:lvl3pPr indent="-289115" lvl="2" marL="1371600" rtl="0" algn="l">
              <a:lnSpc>
                <a:spcPct val="100000"/>
              </a:lnSpc>
              <a:spcBef>
                <a:spcPts val="408"/>
              </a:spcBef>
              <a:spcAft>
                <a:spcPts val="0"/>
              </a:spcAft>
              <a:buSzPts val="953"/>
              <a:buChar char="›"/>
              <a:defRPr sz="953"/>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3" name="Google Shape;333;p49"/>
          <p:cNvSpPr/>
          <p:nvPr/>
        </p:nvSpPr>
        <p:spPr>
          <a:xfrm>
            <a:off x="3402378" y="205252"/>
            <a:ext cx="5499300" cy="473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334" name="Google Shape;334;p49"/>
          <p:cNvSpPr/>
          <p:nvPr>
            <p:ph idx="2" type="chart"/>
          </p:nvPr>
        </p:nvSpPr>
        <p:spPr>
          <a:xfrm>
            <a:off x="4544885" y="1296137"/>
            <a:ext cx="3204600" cy="3203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544"/>
              <a:buFont typeface="Arial"/>
              <a:buNone/>
              <a:defRPr b="1" i="0" sz="544" u="none" cap="none" strike="noStrike">
                <a:solidFill>
                  <a:schemeClr val="lt2"/>
                </a:solidFill>
                <a:latin typeface="Arial"/>
                <a:ea typeface="Arial"/>
                <a:cs typeface="Arial"/>
                <a:sym typeface="Arial"/>
              </a:defRPr>
            </a:lvl1pPr>
            <a:lvl2pPr lvl="1"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lvl="2"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lvl="5"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lvl="6"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35" name="Google Shape;335;p49"/>
          <p:cNvSpPr txBox="1"/>
          <p:nvPr>
            <p:ph idx="3" type="body"/>
          </p:nvPr>
        </p:nvSpPr>
        <p:spPr>
          <a:xfrm>
            <a:off x="4072834" y="4125342"/>
            <a:ext cx="744300" cy="210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38414B"/>
              </a:buClr>
              <a:buSzPts val="680"/>
              <a:buNone/>
              <a:defRPr sz="680">
                <a:solidFill>
                  <a:srgbClr val="38414B"/>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6" name="Google Shape;336;p49"/>
          <p:cNvSpPr txBox="1"/>
          <p:nvPr>
            <p:ph idx="4" type="body"/>
          </p:nvPr>
        </p:nvSpPr>
        <p:spPr>
          <a:xfrm>
            <a:off x="176228" y="1112799"/>
            <a:ext cx="2676000" cy="185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7" name="Google Shape;337;p49"/>
          <p:cNvSpPr txBox="1"/>
          <p:nvPr>
            <p:ph idx="5" type="body"/>
          </p:nvPr>
        </p:nvSpPr>
        <p:spPr>
          <a:xfrm>
            <a:off x="176228" y="1306764"/>
            <a:ext cx="2676000" cy="1752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750"/>
              </a:spcBef>
              <a:spcAft>
                <a:spcPts val="0"/>
              </a:spcAft>
              <a:buClr>
                <a:schemeClr val="dk1"/>
              </a:buClr>
              <a:buSzPts val="953"/>
              <a:buFont typeface="Arial"/>
              <a:buNone/>
              <a:defRPr b="1" sz="953" cap="none">
                <a:solidFill>
                  <a:schemeClr val="dk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8" name="Google Shape;338;p49"/>
          <p:cNvSpPr txBox="1"/>
          <p:nvPr>
            <p:ph idx="6" type="body"/>
          </p:nvPr>
        </p:nvSpPr>
        <p:spPr>
          <a:xfrm>
            <a:off x="176228" y="1481915"/>
            <a:ext cx="2676000" cy="174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0"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9" name="Google Shape;339;p49"/>
          <p:cNvSpPr txBox="1"/>
          <p:nvPr>
            <p:ph type="title"/>
          </p:nvPr>
        </p:nvSpPr>
        <p:spPr>
          <a:xfrm>
            <a:off x="176228" y="479425"/>
            <a:ext cx="2676000" cy="604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341" name="Google Shape;341;p49"/>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342" name="Google Shape;342;p49"/>
          <p:cNvSpPr txBox="1"/>
          <p:nvPr>
            <p:ph idx="7" type="body"/>
          </p:nvPr>
        </p:nvSpPr>
        <p:spPr>
          <a:xfrm>
            <a:off x="197644" y="3782734"/>
            <a:ext cx="2654700" cy="491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343" name="Google Shape;343;p49"/>
          <p:cNvCxnSpPr/>
          <p:nvPr/>
        </p:nvCxnSpPr>
        <p:spPr>
          <a:xfrm>
            <a:off x="173037" y="3782734"/>
            <a:ext cx="0" cy="496500"/>
          </a:xfrm>
          <a:prstGeom prst="straightConnector1">
            <a:avLst/>
          </a:prstGeom>
          <a:noFill/>
          <a:ln cap="flat" cmpd="sng" w="38100">
            <a:solidFill>
              <a:schemeClr val="lt1"/>
            </a:solidFill>
            <a:prstDash val="solid"/>
            <a:miter lim="800000"/>
            <a:headEnd len="sm" w="sm" type="none"/>
            <a:tailEnd len="sm" w="sm" type="none"/>
          </a:ln>
        </p:spPr>
      </p:cxnSp>
      <p:sp>
        <p:nvSpPr>
          <p:cNvPr id="344" name="Google Shape;344;p49"/>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RESENTATION">
  <p:cSld name="TEAM PRESENTATION">
    <p:bg>
      <p:bgPr>
        <a:solidFill>
          <a:srgbClr val="EBEBEB"/>
        </a:solidFill>
      </p:bgPr>
    </p:bg>
    <p:spTree>
      <p:nvGrpSpPr>
        <p:cNvPr id="345" name="Shape 345"/>
        <p:cNvGrpSpPr/>
        <p:nvPr/>
      </p:nvGrpSpPr>
      <p:grpSpPr>
        <a:xfrm>
          <a:off x="0" y="0"/>
          <a:ext cx="0" cy="0"/>
          <a:chOff x="0" y="0"/>
          <a:chExt cx="0" cy="0"/>
        </a:xfrm>
      </p:grpSpPr>
      <p:sp>
        <p:nvSpPr>
          <p:cNvPr id="346" name="Google Shape;346;p50"/>
          <p:cNvSpPr/>
          <p:nvPr/>
        </p:nvSpPr>
        <p:spPr>
          <a:xfrm flipH="1">
            <a:off x="83"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347" name="Google Shape;347;p50"/>
          <p:cNvSpPr/>
          <p:nvPr>
            <p:ph idx="2" type="pic"/>
          </p:nvPr>
        </p:nvSpPr>
        <p:spPr>
          <a:xfrm>
            <a:off x="3778931" y="669965"/>
            <a:ext cx="793200" cy="793200"/>
          </a:xfrm>
          <a:prstGeom prst="rect">
            <a:avLst/>
          </a:prstGeom>
          <a:noFill/>
          <a:ln>
            <a:noFill/>
          </a:ln>
        </p:spPr>
      </p:sp>
      <p:sp>
        <p:nvSpPr>
          <p:cNvPr id="348" name="Google Shape;348;p50"/>
          <p:cNvSpPr txBox="1"/>
          <p:nvPr>
            <p:ph idx="1" type="body"/>
          </p:nvPr>
        </p:nvSpPr>
        <p:spPr>
          <a:xfrm>
            <a:off x="3728975" y="16597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9" name="Google Shape;349;p50"/>
          <p:cNvSpPr txBox="1"/>
          <p:nvPr>
            <p:ph type="title"/>
          </p:nvPr>
        </p:nvSpPr>
        <p:spPr>
          <a:xfrm>
            <a:off x="173038" y="473075"/>
            <a:ext cx="2684700" cy="281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0" name="Google Shape;350;p50"/>
          <p:cNvSpPr/>
          <p:nvPr>
            <p:ph idx="3" type="pic"/>
          </p:nvPr>
        </p:nvSpPr>
        <p:spPr>
          <a:xfrm>
            <a:off x="3778931" y="2085785"/>
            <a:ext cx="793200" cy="793200"/>
          </a:xfrm>
          <a:prstGeom prst="rect">
            <a:avLst/>
          </a:prstGeom>
          <a:noFill/>
          <a:ln>
            <a:noFill/>
          </a:ln>
        </p:spPr>
      </p:sp>
      <p:sp>
        <p:nvSpPr>
          <p:cNvPr id="351" name="Google Shape;351;p50"/>
          <p:cNvSpPr/>
          <p:nvPr>
            <p:ph idx="4" type="pic"/>
          </p:nvPr>
        </p:nvSpPr>
        <p:spPr>
          <a:xfrm>
            <a:off x="5539546" y="2085785"/>
            <a:ext cx="793200" cy="793200"/>
          </a:xfrm>
          <a:prstGeom prst="rect">
            <a:avLst/>
          </a:prstGeom>
          <a:noFill/>
          <a:ln>
            <a:noFill/>
          </a:ln>
        </p:spPr>
      </p:sp>
      <p:sp>
        <p:nvSpPr>
          <p:cNvPr id="352" name="Google Shape;352;p50"/>
          <p:cNvSpPr/>
          <p:nvPr>
            <p:ph idx="5" type="pic"/>
          </p:nvPr>
        </p:nvSpPr>
        <p:spPr>
          <a:xfrm>
            <a:off x="4659238" y="2085785"/>
            <a:ext cx="793200" cy="793200"/>
          </a:xfrm>
          <a:prstGeom prst="rect">
            <a:avLst/>
          </a:prstGeom>
          <a:noFill/>
          <a:ln>
            <a:noFill/>
          </a:ln>
        </p:spPr>
      </p:sp>
      <p:sp>
        <p:nvSpPr>
          <p:cNvPr id="353" name="Google Shape;353;p50"/>
          <p:cNvSpPr/>
          <p:nvPr>
            <p:ph idx="6" type="pic"/>
          </p:nvPr>
        </p:nvSpPr>
        <p:spPr>
          <a:xfrm>
            <a:off x="6419855" y="2085785"/>
            <a:ext cx="793200" cy="793200"/>
          </a:xfrm>
          <a:prstGeom prst="rect">
            <a:avLst/>
          </a:prstGeom>
          <a:noFill/>
          <a:ln>
            <a:noFill/>
          </a:ln>
        </p:spPr>
      </p:sp>
      <p:sp>
        <p:nvSpPr>
          <p:cNvPr id="354" name="Google Shape;354;p50"/>
          <p:cNvSpPr/>
          <p:nvPr>
            <p:ph idx="7" type="pic"/>
          </p:nvPr>
        </p:nvSpPr>
        <p:spPr>
          <a:xfrm>
            <a:off x="7300163" y="2085785"/>
            <a:ext cx="793200" cy="793200"/>
          </a:xfrm>
          <a:prstGeom prst="rect">
            <a:avLst/>
          </a:prstGeom>
          <a:noFill/>
          <a:ln>
            <a:noFill/>
          </a:ln>
        </p:spPr>
      </p:sp>
      <p:sp>
        <p:nvSpPr>
          <p:cNvPr id="355" name="Google Shape;355;p50"/>
          <p:cNvSpPr/>
          <p:nvPr>
            <p:ph idx="8" type="pic"/>
          </p:nvPr>
        </p:nvSpPr>
        <p:spPr>
          <a:xfrm>
            <a:off x="3778931" y="3491135"/>
            <a:ext cx="793200" cy="793200"/>
          </a:xfrm>
          <a:prstGeom prst="rect">
            <a:avLst/>
          </a:prstGeom>
          <a:noFill/>
          <a:ln>
            <a:noFill/>
          </a:ln>
        </p:spPr>
      </p:sp>
      <p:sp>
        <p:nvSpPr>
          <p:cNvPr id="356" name="Google Shape;356;p50"/>
          <p:cNvSpPr/>
          <p:nvPr>
            <p:ph idx="9" type="pic"/>
          </p:nvPr>
        </p:nvSpPr>
        <p:spPr>
          <a:xfrm>
            <a:off x="4659238" y="3491135"/>
            <a:ext cx="793200" cy="793200"/>
          </a:xfrm>
          <a:prstGeom prst="rect">
            <a:avLst/>
          </a:prstGeom>
          <a:noFill/>
          <a:ln>
            <a:noFill/>
          </a:ln>
        </p:spPr>
      </p:sp>
      <p:sp>
        <p:nvSpPr>
          <p:cNvPr id="357" name="Google Shape;357;p50"/>
          <p:cNvSpPr txBox="1"/>
          <p:nvPr>
            <p:ph idx="13" type="body"/>
          </p:nvPr>
        </p:nvSpPr>
        <p:spPr>
          <a:xfrm>
            <a:off x="3728975" y="15163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8" name="Google Shape;358;p50"/>
          <p:cNvSpPr txBox="1"/>
          <p:nvPr>
            <p:ph idx="14" type="body"/>
          </p:nvPr>
        </p:nvSpPr>
        <p:spPr>
          <a:xfrm>
            <a:off x="373744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9" name="Google Shape;359;p50"/>
          <p:cNvSpPr txBox="1"/>
          <p:nvPr>
            <p:ph idx="15" type="body"/>
          </p:nvPr>
        </p:nvSpPr>
        <p:spPr>
          <a:xfrm>
            <a:off x="373744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0" name="Google Shape;360;p50"/>
          <p:cNvSpPr txBox="1"/>
          <p:nvPr>
            <p:ph idx="16" type="body"/>
          </p:nvPr>
        </p:nvSpPr>
        <p:spPr>
          <a:xfrm>
            <a:off x="462109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1" name="Google Shape;361;p50"/>
          <p:cNvSpPr txBox="1"/>
          <p:nvPr>
            <p:ph idx="17" type="body"/>
          </p:nvPr>
        </p:nvSpPr>
        <p:spPr>
          <a:xfrm>
            <a:off x="462109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2" name="Google Shape;362;p50"/>
          <p:cNvSpPr txBox="1"/>
          <p:nvPr>
            <p:ph idx="18" type="body"/>
          </p:nvPr>
        </p:nvSpPr>
        <p:spPr>
          <a:xfrm>
            <a:off x="5497562" y="307682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50"/>
          <p:cNvSpPr txBox="1"/>
          <p:nvPr>
            <p:ph idx="19" type="body"/>
          </p:nvPr>
        </p:nvSpPr>
        <p:spPr>
          <a:xfrm>
            <a:off x="5497562" y="293339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4" name="Google Shape;364;p50"/>
          <p:cNvSpPr txBox="1"/>
          <p:nvPr>
            <p:ph idx="20" type="body"/>
          </p:nvPr>
        </p:nvSpPr>
        <p:spPr>
          <a:xfrm>
            <a:off x="637486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5" name="Google Shape;365;p50"/>
          <p:cNvSpPr txBox="1"/>
          <p:nvPr>
            <p:ph idx="21" type="body"/>
          </p:nvPr>
        </p:nvSpPr>
        <p:spPr>
          <a:xfrm>
            <a:off x="637486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6" name="Google Shape;366;p50"/>
          <p:cNvSpPr txBox="1"/>
          <p:nvPr>
            <p:ph idx="22" type="body"/>
          </p:nvPr>
        </p:nvSpPr>
        <p:spPr>
          <a:xfrm>
            <a:off x="7259845" y="307644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7" name="Google Shape;367;p50"/>
          <p:cNvSpPr txBox="1"/>
          <p:nvPr>
            <p:ph idx="23" type="body"/>
          </p:nvPr>
        </p:nvSpPr>
        <p:spPr>
          <a:xfrm>
            <a:off x="7259845" y="293301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8" name="Google Shape;368;p50"/>
          <p:cNvSpPr txBox="1"/>
          <p:nvPr>
            <p:ph idx="24" type="body"/>
          </p:nvPr>
        </p:nvSpPr>
        <p:spPr>
          <a:xfrm>
            <a:off x="3737440" y="448719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9" name="Google Shape;369;p50"/>
          <p:cNvSpPr txBox="1"/>
          <p:nvPr>
            <p:ph idx="25" type="body"/>
          </p:nvPr>
        </p:nvSpPr>
        <p:spPr>
          <a:xfrm>
            <a:off x="3737440" y="434376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0" name="Google Shape;370;p50"/>
          <p:cNvSpPr txBox="1"/>
          <p:nvPr>
            <p:ph idx="26" type="body"/>
          </p:nvPr>
        </p:nvSpPr>
        <p:spPr>
          <a:xfrm>
            <a:off x="4616804"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50"/>
          <p:cNvSpPr txBox="1"/>
          <p:nvPr>
            <p:ph idx="27" type="body"/>
          </p:nvPr>
        </p:nvSpPr>
        <p:spPr>
          <a:xfrm>
            <a:off x="4616804"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p50"/>
          <p:cNvSpPr/>
          <p:nvPr>
            <p:ph idx="28" type="pic"/>
          </p:nvPr>
        </p:nvSpPr>
        <p:spPr>
          <a:xfrm>
            <a:off x="5539546" y="3491135"/>
            <a:ext cx="793200" cy="793200"/>
          </a:xfrm>
          <a:prstGeom prst="rect">
            <a:avLst/>
          </a:prstGeom>
          <a:noFill/>
          <a:ln>
            <a:noFill/>
          </a:ln>
        </p:spPr>
      </p:sp>
      <p:sp>
        <p:nvSpPr>
          <p:cNvPr id="373" name="Google Shape;373;p50"/>
          <p:cNvSpPr/>
          <p:nvPr>
            <p:ph idx="29" type="pic"/>
          </p:nvPr>
        </p:nvSpPr>
        <p:spPr>
          <a:xfrm>
            <a:off x="6419855" y="3491135"/>
            <a:ext cx="793200" cy="793200"/>
          </a:xfrm>
          <a:prstGeom prst="rect">
            <a:avLst/>
          </a:prstGeom>
          <a:noFill/>
          <a:ln>
            <a:noFill/>
          </a:ln>
        </p:spPr>
      </p:sp>
      <p:sp>
        <p:nvSpPr>
          <p:cNvPr id="374" name="Google Shape;374;p50"/>
          <p:cNvSpPr/>
          <p:nvPr>
            <p:ph idx="30" type="pic"/>
          </p:nvPr>
        </p:nvSpPr>
        <p:spPr>
          <a:xfrm>
            <a:off x="7300163" y="3491135"/>
            <a:ext cx="793200" cy="793200"/>
          </a:xfrm>
          <a:prstGeom prst="rect">
            <a:avLst/>
          </a:prstGeom>
          <a:noFill/>
          <a:ln>
            <a:noFill/>
          </a:ln>
        </p:spPr>
      </p:sp>
      <p:sp>
        <p:nvSpPr>
          <p:cNvPr id="375" name="Google Shape;375;p50"/>
          <p:cNvSpPr txBox="1"/>
          <p:nvPr>
            <p:ph idx="31" type="body"/>
          </p:nvPr>
        </p:nvSpPr>
        <p:spPr>
          <a:xfrm>
            <a:off x="5497562" y="448217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6" name="Google Shape;376;p50"/>
          <p:cNvSpPr txBox="1"/>
          <p:nvPr>
            <p:ph idx="32" type="body"/>
          </p:nvPr>
        </p:nvSpPr>
        <p:spPr>
          <a:xfrm>
            <a:off x="5497562" y="433874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7" name="Google Shape;377;p50"/>
          <p:cNvSpPr txBox="1"/>
          <p:nvPr>
            <p:ph idx="33" type="body"/>
          </p:nvPr>
        </p:nvSpPr>
        <p:spPr>
          <a:xfrm>
            <a:off x="6374860"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8" name="Google Shape;378;p50"/>
          <p:cNvSpPr txBox="1"/>
          <p:nvPr>
            <p:ph idx="34" type="body"/>
          </p:nvPr>
        </p:nvSpPr>
        <p:spPr>
          <a:xfrm>
            <a:off x="6374860"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9" name="Google Shape;379;p50"/>
          <p:cNvSpPr txBox="1"/>
          <p:nvPr>
            <p:ph idx="35" type="body"/>
          </p:nvPr>
        </p:nvSpPr>
        <p:spPr>
          <a:xfrm>
            <a:off x="7259845" y="448179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p50"/>
          <p:cNvSpPr txBox="1"/>
          <p:nvPr>
            <p:ph idx="36" type="body"/>
          </p:nvPr>
        </p:nvSpPr>
        <p:spPr>
          <a:xfrm>
            <a:off x="7259845" y="433836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1" name="Google Shape;381;p5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382" name="Google Shape;382;p50"/>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383" name="Google Shape;383;p50"/>
          <p:cNvSpPr txBox="1"/>
          <p:nvPr>
            <p:ph idx="37" type="body"/>
          </p:nvPr>
        </p:nvSpPr>
        <p:spPr>
          <a:xfrm>
            <a:off x="173036" y="768659"/>
            <a:ext cx="2684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4" name="Google Shape;384;p50"/>
          <p:cNvSpPr txBox="1"/>
          <p:nvPr>
            <p:ph idx="38" type="body"/>
          </p:nvPr>
        </p:nvSpPr>
        <p:spPr>
          <a:xfrm>
            <a:off x="195263" y="3708400"/>
            <a:ext cx="2665800" cy="417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385" name="Google Shape;385;p50"/>
          <p:cNvCxnSpPr/>
          <p:nvPr/>
        </p:nvCxnSpPr>
        <p:spPr>
          <a:xfrm>
            <a:off x="173037" y="3708400"/>
            <a:ext cx="0" cy="420600"/>
          </a:xfrm>
          <a:prstGeom prst="straightConnector1">
            <a:avLst/>
          </a:prstGeom>
          <a:noFill/>
          <a:ln cap="flat" cmpd="sng" w="38100">
            <a:solidFill>
              <a:schemeClr val="lt1"/>
            </a:solidFill>
            <a:prstDash val="solid"/>
            <a:miter lim="800000"/>
            <a:headEnd len="sm" w="sm" type="none"/>
            <a:tailEnd len="sm" w="sm" type="none"/>
          </a:ln>
        </p:spPr>
      </p:cxnSp>
      <p:sp>
        <p:nvSpPr>
          <p:cNvPr id="386" name="Google Shape;386;p50"/>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RGANISATION CHART">
  <p:cSld name="1_ORGANISATION CHART">
    <p:spTree>
      <p:nvGrpSpPr>
        <p:cNvPr id="387" name="Shape 387"/>
        <p:cNvGrpSpPr/>
        <p:nvPr/>
      </p:nvGrpSpPr>
      <p:grpSpPr>
        <a:xfrm>
          <a:off x="0" y="0"/>
          <a:ext cx="0" cy="0"/>
          <a:chOff x="0" y="0"/>
          <a:chExt cx="0" cy="0"/>
        </a:xfrm>
      </p:grpSpPr>
      <p:sp>
        <p:nvSpPr>
          <p:cNvPr id="388" name="Google Shape;388;p51"/>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51"/>
          <p:cNvSpPr/>
          <p:nvPr>
            <p:ph idx="2" type="pic"/>
          </p:nvPr>
        </p:nvSpPr>
        <p:spPr>
          <a:xfrm>
            <a:off x="7420186" y="3569377"/>
            <a:ext cx="878100" cy="793200"/>
          </a:xfrm>
          <a:prstGeom prst="rect">
            <a:avLst/>
          </a:prstGeom>
          <a:noFill/>
          <a:ln>
            <a:noFill/>
          </a:ln>
        </p:spPr>
      </p:sp>
      <p:sp>
        <p:nvSpPr>
          <p:cNvPr id="390" name="Google Shape;390;p51"/>
          <p:cNvSpPr/>
          <p:nvPr>
            <p:ph idx="3" type="pic"/>
          </p:nvPr>
        </p:nvSpPr>
        <p:spPr>
          <a:xfrm>
            <a:off x="7420186" y="2297512"/>
            <a:ext cx="878100" cy="793200"/>
          </a:xfrm>
          <a:prstGeom prst="rect">
            <a:avLst/>
          </a:prstGeom>
          <a:noFill/>
          <a:ln>
            <a:noFill/>
          </a:ln>
        </p:spPr>
      </p:sp>
      <p:sp>
        <p:nvSpPr>
          <p:cNvPr id="391" name="Google Shape;391;p51"/>
          <p:cNvSpPr/>
          <p:nvPr>
            <p:ph idx="4" type="pic"/>
          </p:nvPr>
        </p:nvSpPr>
        <p:spPr>
          <a:xfrm>
            <a:off x="3447036" y="1047802"/>
            <a:ext cx="878100" cy="793200"/>
          </a:xfrm>
          <a:prstGeom prst="rect">
            <a:avLst/>
          </a:prstGeom>
          <a:noFill/>
          <a:ln>
            <a:noFill/>
          </a:ln>
        </p:spPr>
      </p:sp>
      <p:sp>
        <p:nvSpPr>
          <p:cNvPr id="392" name="Google Shape;392;p51"/>
          <p:cNvSpPr/>
          <p:nvPr>
            <p:ph idx="5" type="pic"/>
          </p:nvPr>
        </p:nvSpPr>
        <p:spPr>
          <a:xfrm>
            <a:off x="4771419" y="1047802"/>
            <a:ext cx="878100" cy="793200"/>
          </a:xfrm>
          <a:prstGeom prst="rect">
            <a:avLst/>
          </a:prstGeom>
          <a:noFill/>
          <a:ln>
            <a:noFill/>
          </a:ln>
        </p:spPr>
      </p:sp>
      <p:sp>
        <p:nvSpPr>
          <p:cNvPr id="393" name="Google Shape;393;p51"/>
          <p:cNvSpPr/>
          <p:nvPr>
            <p:ph idx="6" type="pic"/>
          </p:nvPr>
        </p:nvSpPr>
        <p:spPr>
          <a:xfrm>
            <a:off x="6095803" y="1047802"/>
            <a:ext cx="878100" cy="793200"/>
          </a:xfrm>
          <a:prstGeom prst="rect">
            <a:avLst/>
          </a:prstGeom>
          <a:noFill/>
          <a:ln>
            <a:noFill/>
          </a:ln>
        </p:spPr>
      </p:sp>
      <p:sp>
        <p:nvSpPr>
          <p:cNvPr id="394" name="Google Shape;394;p51"/>
          <p:cNvSpPr/>
          <p:nvPr>
            <p:ph idx="7" type="pic"/>
          </p:nvPr>
        </p:nvSpPr>
        <p:spPr>
          <a:xfrm>
            <a:off x="7420186" y="1047802"/>
            <a:ext cx="878100" cy="793200"/>
          </a:xfrm>
          <a:prstGeom prst="rect">
            <a:avLst/>
          </a:prstGeom>
          <a:noFill/>
          <a:ln>
            <a:noFill/>
          </a:ln>
        </p:spPr>
      </p:sp>
      <p:sp>
        <p:nvSpPr>
          <p:cNvPr id="395" name="Google Shape;395;p51"/>
          <p:cNvSpPr/>
          <p:nvPr>
            <p:ph idx="8" type="pic"/>
          </p:nvPr>
        </p:nvSpPr>
        <p:spPr>
          <a:xfrm>
            <a:off x="798269" y="1047802"/>
            <a:ext cx="878100" cy="793200"/>
          </a:xfrm>
          <a:prstGeom prst="rect">
            <a:avLst/>
          </a:prstGeom>
          <a:noFill/>
          <a:ln>
            <a:noFill/>
          </a:ln>
        </p:spPr>
      </p:sp>
      <p:sp>
        <p:nvSpPr>
          <p:cNvPr id="396" name="Google Shape;396;p51"/>
          <p:cNvSpPr/>
          <p:nvPr>
            <p:ph idx="9" type="pic"/>
          </p:nvPr>
        </p:nvSpPr>
        <p:spPr>
          <a:xfrm>
            <a:off x="2122653" y="1047802"/>
            <a:ext cx="878100" cy="793200"/>
          </a:xfrm>
          <a:prstGeom prst="rect">
            <a:avLst/>
          </a:prstGeom>
          <a:noFill/>
          <a:ln>
            <a:noFill/>
          </a:ln>
        </p:spPr>
      </p:sp>
      <p:sp>
        <p:nvSpPr>
          <p:cNvPr id="397" name="Google Shape;397;p51"/>
          <p:cNvSpPr txBox="1"/>
          <p:nvPr>
            <p:ph idx="1" type="body"/>
          </p:nvPr>
        </p:nvSpPr>
        <p:spPr>
          <a:xfrm>
            <a:off x="798629"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8" name="Google Shape;398;p51"/>
          <p:cNvSpPr txBox="1"/>
          <p:nvPr>
            <p:ph idx="13" type="body"/>
          </p:nvPr>
        </p:nvSpPr>
        <p:spPr>
          <a:xfrm>
            <a:off x="798629" y="1883689"/>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9" name="Google Shape;399;p51"/>
          <p:cNvSpPr txBox="1"/>
          <p:nvPr>
            <p:ph idx="14" type="body"/>
          </p:nvPr>
        </p:nvSpPr>
        <p:spPr>
          <a:xfrm>
            <a:off x="2126124" y="202901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0" name="Google Shape;400;p51"/>
          <p:cNvSpPr txBox="1"/>
          <p:nvPr>
            <p:ph idx="15" type="body"/>
          </p:nvPr>
        </p:nvSpPr>
        <p:spPr>
          <a:xfrm>
            <a:off x="2126124" y="1885676"/>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1" name="Google Shape;401;p51"/>
          <p:cNvSpPr txBox="1"/>
          <p:nvPr>
            <p:ph idx="16" type="body"/>
          </p:nvPr>
        </p:nvSpPr>
        <p:spPr>
          <a:xfrm>
            <a:off x="3447458"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2" name="Google Shape;402;p51"/>
          <p:cNvSpPr txBox="1"/>
          <p:nvPr>
            <p:ph idx="17" type="body"/>
          </p:nvPr>
        </p:nvSpPr>
        <p:spPr>
          <a:xfrm>
            <a:off x="3447458"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3" name="Google Shape;403;p51"/>
          <p:cNvSpPr txBox="1"/>
          <p:nvPr>
            <p:ph idx="18" type="body"/>
          </p:nvPr>
        </p:nvSpPr>
        <p:spPr>
          <a:xfrm>
            <a:off x="4765755"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4" name="Google Shape;404;p51"/>
          <p:cNvSpPr txBox="1"/>
          <p:nvPr>
            <p:ph idx="19" type="body"/>
          </p:nvPr>
        </p:nvSpPr>
        <p:spPr>
          <a:xfrm>
            <a:off x="4765755"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5" name="Google Shape;405;p51"/>
          <p:cNvSpPr txBox="1"/>
          <p:nvPr>
            <p:ph idx="20" type="body"/>
          </p:nvPr>
        </p:nvSpPr>
        <p:spPr>
          <a:xfrm>
            <a:off x="6098083"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6" name="Google Shape;406;p51"/>
          <p:cNvSpPr txBox="1"/>
          <p:nvPr>
            <p:ph idx="21" type="body"/>
          </p:nvPr>
        </p:nvSpPr>
        <p:spPr>
          <a:xfrm>
            <a:off x="6098083"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7" name="Google Shape;407;p51"/>
          <p:cNvSpPr txBox="1"/>
          <p:nvPr>
            <p:ph idx="22" type="body"/>
          </p:nvPr>
        </p:nvSpPr>
        <p:spPr>
          <a:xfrm>
            <a:off x="7420186" y="202600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8" name="Google Shape;408;p51"/>
          <p:cNvSpPr txBox="1"/>
          <p:nvPr>
            <p:ph idx="23" type="body"/>
          </p:nvPr>
        </p:nvSpPr>
        <p:spPr>
          <a:xfrm>
            <a:off x="7420186" y="188257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9" name="Google Shape;409;p51"/>
          <p:cNvSpPr/>
          <p:nvPr>
            <p:ph idx="24" type="pic"/>
          </p:nvPr>
        </p:nvSpPr>
        <p:spPr>
          <a:xfrm>
            <a:off x="3447036" y="2297512"/>
            <a:ext cx="878100" cy="793200"/>
          </a:xfrm>
          <a:prstGeom prst="rect">
            <a:avLst/>
          </a:prstGeom>
          <a:noFill/>
          <a:ln>
            <a:noFill/>
          </a:ln>
        </p:spPr>
      </p:sp>
      <p:sp>
        <p:nvSpPr>
          <p:cNvPr id="410" name="Google Shape;410;p51"/>
          <p:cNvSpPr/>
          <p:nvPr>
            <p:ph idx="25" type="pic"/>
          </p:nvPr>
        </p:nvSpPr>
        <p:spPr>
          <a:xfrm>
            <a:off x="4771419" y="2297512"/>
            <a:ext cx="878100" cy="793200"/>
          </a:xfrm>
          <a:prstGeom prst="rect">
            <a:avLst/>
          </a:prstGeom>
          <a:noFill/>
          <a:ln>
            <a:noFill/>
          </a:ln>
        </p:spPr>
      </p:sp>
      <p:sp>
        <p:nvSpPr>
          <p:cNvPr id="411" name="Google Shape;411;p51"/>
          <p:cNvSpPr/>
          <p:nvPr>
            <p:ph idx="26" type="pic"/>
          </p:nvPr>
        </p:nvSpPr>
        <p:spPr>
          <a:xfrm>
            <a:off x="6095803" y="2297512"/>
            <a:ext cx="878100" cy="793200"/>
          </a:xfrm>
          <a:prstGeom prst="rect">
            <a:avLst/>
          </a:prstGeom>
          <a:noFill/>
          <a:ln>
            <a:noFill/>
          </a:ln>
        </p:spPr>
      </p:sp>
      <p:sp>
        <p:nvSpPr>
          <p:cNvPr id="412" name="Google Shape;412;p51"/>
          <p:cNvSpPr/>
          <p:nvPr>
            <p:ph idx="27" type="pic"/>
          </p:nvPr>
        </p:nvSpPr>
        <p:spPr>
          <a:xfrm>
            <a:off x="798269" y="2297512"/>
            <a:ext cx="878100" cy="793200"/>
          </a:xfrm>
          <a:prstGeom prst="rect">
            <a:avLst/>
          </a:prstGeom>
          <a:noFill/>
          <a:ln>
            <a:noFill/>
          </a:ln>
        </p:spPr>
      </p:sp>
      <p:sp>
        <p:nvSpPr>
          <p:cNvPr id="413" name="Google Shape;413;p51"/>
          <p:cNvSpPr/>
          <p:nvPr>
            <p:ph idx="28" type="pic"/>
          </p:nvPr>
        </p:nvSpPr>
        <p:spPr>
          <a:xfrm>
            <a:off x="2122653" y="2297512"/>
            <a:ext cx="878100" cy="793200"/>
          </a:xfrm>
          <a:prstGeom prst="rect">
            <a:avLst/>
          </a:prstGeom>
          <a:noFill/>
          <a:ln>
            <a:noFill/>
          </a:ln>
        </p:spPr>
      </p:sp>
      <p:sp>
        <p:nvSpPr>
          <p:cNvPr id="414" name="Google Shape;414;p51"/>
          <p:cNvSpPr txBox="1"/>
          <p:nvPr>
            <p:ph idx="29" type="body"/>
          </p:nvPr>
        </p:nvSpPr>
        <p:spPr>
          <a:xfrm>
            <a:off x="798629"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5" name="Google Shape;415;p51"/>
          <p:cNvSpPr txBox="1"/>
          <p:nvPr>
            <p:ph idx="30" type="body"/>
          </p:nvPr>
        </p:nvSpPr>
        <p:spPr>
          <a:xfrm>
            <a:off x="798629"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6" name="Google Shape;416;p51"/>
          <p:cNvSpPr txBox="1"/>
          <p:nvPr>
            <p:ph idx="31" type="body"/>
          </p:nvPr>
        </p:nvSpPr>
        <p:spPr>
          <a:xfrm>
            <a:off x="2126124" y="327872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7" name="Google Shape;417;p51"/>
          <p:cNvSpPr txBox="1"/>
          <p:nvPr>
            <p:ph idx="32" type="body"/>
          </p:nvPr>
        </p:nvSpPr>
        <p:spPr>
          <a:xfrm>
            <a:off x="2126124" y="313529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8" name="Google Shape;418;p51"/>
          <p:cNvSpPr txBox="1"/>
          <p:nvPr>
            <p:ph idx="33" type="body"/>
          </p:nvPr>
        </p:nvSpPr>
        <p:spPr>
          <a:xfrm>
            <a:off x="3447458"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9" name="Google Shape;419;p51"/>
          <p:cNvSpPr txBox="1"/>
          <p:nvPr>
            <p:ph idx="34" type="body"/>
          </p:nvPr>
        </p:nvSpPr>
        <p:spPr>
          <a:xfrm>
            <a:off x="3447458"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0" name="Google Shape;420;p51"/>
          <p:cNvSpPr txBox="1"/>
          <p:nvPr>
            <p:ph idx="35" type="body"/>
          </p:nvPr>
        </p:nvSpPr>
        <p:spPr>
          <a:xfrm>
            <a:off x="4765755"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1" name="Google Shape;421;p51"/>
          <p:cNvSpPr txBox="1"/>
          <p:nvPr>
            <p:ph idx="36" type="body"/>
          </p:nvPr>
        </p:nvSpPr>
        <p:spPr>
          <a:xfrm>
            <a:off x="4765755"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2" name="Google Shape;422;p51"/>
          <p:cNvSpPr txBox="1"/>
          <p:nvPr>
            <p:ph idx="37" type="body"/>
          </p:nvPr>
        </p:nvSpPr>
        <p:spPr>
          <a:xfrm>
            <a:off x="6098083"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3" name="Google Shape;423;p51"/>
          <p:cNvSpPr txBox="1"/>
          <p:nvPr>
            <p:ph idx="38" type="body"/>
          </p:nvPr>
        </p:nvSpPr>
        <p:spPr>
          <a:xfrm>
            <a:off x="6098083"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4" name="Google Shape;424;p51"/>
          <p:cNvSpPr txBox="1"/>
          <p:nvPr>
            <p:ph idx="39" type="body"/>
          </p:nvPr>
        </p:nvSpPr>
        <p:spPr>
          <a:xfrm>
            <a:off x="7420186" y="327571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5" name="Google Shape;425;p51"/>
          <p:cNvSpPr txBox="1"/>
          <p:nvPr>
            <p:ph idx="40" type="body"/>
          </p:nvPr>
        </p:nvSpPr>
        <p:spPr>
          <a:xfrm>
            <a:off x="7420186" y="313228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6" name="Google Shape;426;p51"/>
          <p:cNvSpPr/>
          <p:nvPr>
            <p:ph idx="41" type="pic"/>
          </p:nvPr>
        </p:nvSpPr>
        <p:spPr>
          <a:xfrm>
            <a:off x="3447036" y="3569155"/>
            <a:ext cx="878100" cy="793200"/>
          </a:xfrm>
          <a:prstGeom prst="rect">
            <a:avLst/>
          </a:prstGeom>
          <a:noFill/>
          <a:ln>
            <a:noFill/>
          </a:ln>
        </p:spPr>
      </p:sp>
      <p:sp>
        <p:nvSpPr>
          <p:cNvPr id="427" name="Google Shape;427;p51"/>
          <p:cNvSpPr/>
          <p:nvPr>
            <p:ph idx="42" type="pic"/>
          </p:nvPr>
        </p:nvSpPr>
        <p:spPr>
          <a:xfrm>
            <a:off x="4771419" y="3569155"/>
            <a:ext cx="878100" cy="793200"/>
          </a:xfrm>
          <a:prstGeom prst="rect">
            <a:avLst/>
          </a:prstGeom>
          <a:noFill/>
          <a:ln>
            <a:noFill/>
          </a:ln>
        </p:spPr>
      </p:sp>
      <p:sp>
        <p:nvSpPr>
          <p:cNvPr id="428" name="Google Shape;428;p51"/>
          <p:cNvSpPr/>
          <p:nvPr>
            <p:ph idx="43" type="pic"/>
          </p:nvPr>
        </p:nvSpPr>
        <p:spPr>
          <a:xfrm>
            <a:off x="6095803" y="3569155"/>
            <a:ext cx="878100" cy="793200"/>
          </a:xfrm>
          <a:prstGeom prst="rect">
            <a:avLst/>
          </a:prstGeom>
          <a:noFill/>
          <a:ln>
            <a:noFill/>
          </a:ln>
        </p:spPr>
      </p:sp>
      <p:sp>
        <p:nvSpPr>
          <p:cNvPr id="429" name="Google Shape;429;p51"/>
          <p:cNvSpPr/>
          <p:nvPr>
            <p:ph idx="44" type="pic"/>
          </p:nvPr>
        </p:nvSpPr>
        <p:spPr>
          <a:xfrm>
            <a:off x="798269" y="3569155"/>
            <a:ext cx="878100" cy="793200"/>
          </a:xfrm>
          <a:prstGeom prst="rect">
            <a:avLst/>
          </a:prstGeom>
          <a:noFill/>
          <a:ln>
            <a:noFill/>
          </a:ln>
        </p:spPr>
      </p:sp>
      <p:sp>
        <p:nvSpPr>
          <p:cNvPr id="430" name="Google Shape;430;p51"/>
          <p:cNvSpPr/>
          <p:nvPr>
            <p:ph idx="45" type="pic"/>
          </p:nvPr>
        </p:nvSpPr>
        <p:spPr>
          <a:xfrm>
            <a:off x="2122653" y="3569155"/>
            <a:ext cx="878100" cy="793200"/>
          </a:xfrm>
          <a:prstGeom prst="rect">
            <a:avLst/>
          </a:prstGeom>
          <a:noFill/>
          <a:ln>
            <a:noFill/>
          </a:ln>
        </p:spPr>
      </p:sp>
      <p:sp>
        <p:nvSpPr>
          <p:cNvPr id="431" name="Google Shape;431;p51"/>
          <p:cNvSpPr txBox="1"/>
          <p:nvPr>
            <p:ph idx="46" type="body"/>
          </p:nvPr>
        </p:nvSpPr>
        <p:spPr>
          <a:xfrm>
            <a:off x="798629"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2" name="Google Shape;432;p51"/>
          <p:cNvSpPr txBox="1"/>
          <p:nvPr>
            <p:ph idx="47" type="body"/>
          </p:nvPr>
        </p:nvSpPr>
        <p:spPr>
          <a:xfrm>
            <a:off x="798629"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3" name="Google Shape;433;p51"/>
          <p:cNvSpPr txBox="1"/>
          <p:nvPr>
            <p:ph idx="48" type="body"/>
          </p:nvPr>
        </p:nvSpPr>
        <p:spPr>
          <a:xfrm>
            <a:off x="2126124" y="455037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4" name="Google Shape;434;p51"/>
          <p:cNvSpPr txBox="1"/>
          <p:nvPr>
            <p:ph idx="49" type="body"/>
          </p:nvPr>
        </p:nvSpPr>
        <p:spPr>
          <a:xfrm>
            <a:off x="2126124" y="44069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5" name="Google Shape;435;p51"/>
          <p:cNvSpPr txBox="1"/>
          <p:nvPr>
            <p:ph idx="50" type="body"/>
          </p:nvPr>
        </p:nvSpPr>
        <p:spPr>
          <a:xfrm>
            <a:off x="3447458"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6" name="Google Shape;436;p51"/>
          <p:cNvSpPr txBox="1"/>
          <p:nvPr>
            <p:ph idx="51" type="body"/>
          </p:nvPr>
        </p:nvSpPr>
        <p:spPr>
          <a:xfrm>
            <a:off x="3447458"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7" name="Google Shape;437;p51"/>
          <p:cNvSpPr txBox="1"/>
          <p:nvPr>
            <p:ph idx="52" type="body"/>
          </p:nvPr>
        </p:nvSpPr>
        <p:spPr>
          <a:xfrm>
            <a:off x="4765755"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8" name="Google Shape;438;p51"/>
          <p:cNvSpPr txBox="1"/>
          <p:nvPr>
            <p:ph idx="53" type="body"/>
          </p:nvPr>
        </p:nvSpPr>
        <p:spPr>
          <a:xfrm>
            <a:off x="4765755"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9" name="Google Shape;439;p51"/>
          <p:cNvSpPr txBox="1"/>
          <p:nvPr>
            <p:ph idx="54" type="body"/>
          </p:nvPr>
        </p:nvSpPr>
        <p:spPr>
          <a:xfrm>
            <a:off x="6098083"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0" name="Google Shape;440;p51"/>
          <p:cNvSpPr txBox="1"/>
          <p:nvPr>
            <p:ph idx="55" type="body"/>
          </p:nvPr>
        </p:nvSpPr>
        <p:spPr>
          <a:xfrm>
            <a:off x="6098083"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1" name="Google Shape;441;p51"/>
          <p:cNvSpPr txBox="1"/>
          <p:nvPr>
            <p:ph idx="56" type="body"/>
          </p:nvPr>
        </p:nvSpPr>
        <p:spPr>
          <a:xfrm>
            <a:off x="7420186" y="454735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2" name="Google Shape;442;p51"/>
          <p:cNvSpPr txBox="1"/>
          <p:nvPr>
            <p:ph idx="57" type="body"/>
          </p:nvPr>
        </p:nvSpPr>
        <p:spPr>
          <a:xfrm>
            <a:off x="7420186" y="440392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3" name="Google Shape;443;p5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p:cSld name="OUR OFFICES">
    <p:spTree>
      <p:nvGrpSpPr>
        <p:cNvPr id="444" name="Shape 444"/>
        <p:cNvGrpSpPr/>
        <p:nvPr/>
      </p:nvGrpSpPr>
      <p:grpSpPr>
        <a:xfrm>
          <a:off x="0" y="0"/>
          <a:ext cx="0" cy="0"/>
          <a:chOff x="0" y="0"/>
          <a:chExt cx="0" cy="0"/>
        </a:xfrm>
      </p:grpSpPr>
      <p:grpSp>
        <p:nvGrpSpPr>
          <p:cNvPr id="445" name="Google Shape;445;p52"/>
          <p:cNvGrpSpPr/>
          <p:nvPr/>
        </p:nvGrpSpPr>
        <p:grpSpPr>
          <a:xfrm>
            <a:off x="1247041" y="3537443"/>
            <a:ext cx="4020512" cy="910537"/>
            <a:chOff x="1212228" y="5217954"/>
            <a:chExt cx="4596447" cy="910537"/>
          </a:xfrm>
        </p:grpSpPr>
        <p:sp>
          <p:nvSpPr>
            <p:cNvPr id="446" name="Google Shape;446;p52"/>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Montreal</a:t>
              </a:r>
              <a:endParaRPr b="0" i="0" sz="540" u="none" cap="none" strike="noStrike">
                <a:solidFill>
                  <a:schemeClr val="dk1"/>
                </a:solidFill>
                <a:latin typeface="Arial"/>
                <a:ea typeface="Arial"/>
                <a:cs typeface="Arial"/>
                <a:sym typeface="Arial"/>
              </a:endParaRPr>
            </a:p>
          </p:txBody>
        </p:sp>
        <p:sp>
          <p:nvSpPr>
            <p:cNvPr id="447" name="Google Shape;447;p52"/>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Zurich</a:t>
              </a:r>
              <a:endParaRPr b="0" i="0" sz="540" u="none" cap="none" strike="noStrike">
                <a:solidFill>
                  <a:schemeClr val="dk1"/>
                </a:solidFill>
                <a:latin typeface="Arial"/>
                <a:ea typeface="Arial"/>
                <a:cs typeface="Arial"/>
                <a:sym typeface="Arial"/>
              </a:endParaRPr>
            </a:p>
          </p:txBody>
        </p:sp>
        <p:sp>
          <p:nvSpPr>
            <p:cNvPr id="448" name="Google Shape;448;p52"/>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Tokyo</a:t>
              </a:r>
              <a:endParaRPr/>
            </a:p>
          </p:txBody>
        </p:sp>
        <p:sp>
          <p:nvSpPr>
            <p:cNvPr id="449" name="Google Shape;449;p52"/>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Abu Dhabi</a:t>
              </a:r>
              <a:endParaRPr/>
            </a:p>
          </p:txBody>
        </p:sp>
      </p:grpSp>
      <p:sp>
        <p:nvSpPr>
          <p:cNvPr id="450" name="Google Shape;450;p52"/>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pic>
        <p:nvPicPr>
          <p:cNvPr id="451" name="Google Shape;451;p52"/>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452" name="Google Shape;452;p52"/>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53" name="Google Shape;453;p52"/>
          <p:cNvSpPr txBox="1"/>
          <p:nvPr/>
        </p:nvSpPr>
        <p:spPr>
          <a:xfrm>
            <a:off x="1546159" y="2034993"/>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USA</a:t>
            </a:r>
            <a:endParaRPr/>
          </a:p>
        </p:txBody>
      </p:sp>
      <p:sp>
        <p:nvSpPr>
          <p:cNvPr id="454" name="Google Shape;454;p52"/>
          <p:cNvSpPr txBox="1"/>
          <p:nvPr/>
        </p:nvSpPr>
        <p:spPr>
          <a:xfrm>
            <a:off x="1813411" y="2849091"/>
            <a:ext cx="187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Chile</a:t>
            </a:r>
            <a:endParaRPr/>
          </a:p>
        </p:txBody>
      </p:sp>
      <p:sp>
        <p:nvSpPr>
          <p:cNvPr id="455" name="Google Shape;455;p52"/>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6" name="Google Shape;456;p52"/>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baseline="-25000" i="0" sz="833" u="none" cap="none" strike="noStrike">
              <a:solidFill>
                <a:schemeClr val="lt1"/>
              </a:solidFill>
              <a:latin typeface="Arial"/>
              <a:ea typeface="Arial"/>
              <a:cs typeface="Arial"/>
              <a:sym typeface="Arial"/>
            </a:endParaRPr>
          </a:p>
        </p:txBody>
      </p:sp>
      <p:sp>
        <p:nvSpPr>
          <p:cNvPr id="457" name="Google Shape;457;p52"/>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8" name="Google Shape;458;p52"/>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9" name="Google Shape;459;p52"/>
          <p:cNvSpPr txBox="1"/>
          <p:nvPr/>
        </p:nvSpPr>
        <p:spPr>
          <a:xfrm>
            <a:off x="2404952" y="2114447"/>
            <a:ext cx="2034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Spain</a:t>
            </a:r>
            <a:endParaRPr/>
          </a:p>
        </p:txBody>
      </p:sp>
      <p:sp>
        <p:nvSpPr>
          <p:cNvPr id="460" name="Google Shape;460;p52"/>
          <p:cNvSpPr txBox="1"/>
          <p:nvPr/>
        </p:nvSpPr>
        <p:spPr>
          <a:xfrm>
            <a:off x="2414126" y="1970743"/>
            <a:ext cx="238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France</a:t>
            </a:r>
            <a:endParaRPr/>
          </a:p>
        </p:txBody>
      </p:sp>
      <p:sp>
        <p:nvSpPr>
          <p:cNvPr id="461" name="Google Shape;461;p52"/>
          <p:cNvSpPr txBox="1"/>
          <p:nvPr/>
        </p:nvSpPr>
        <p:spPr>
          <a:xfrm>
            <a:off x="2544800" y="1738829"/>
            <a:ext cx="1344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UK</a:t>
            </a:r>
            <a:endParaRPr/>
          </a:p>
        </p:txBody>
      </p:sp>
      <p:sp>
        <p:nvSpPr>
          <p:cNvPr id="462" name="Google Shape;462;p52"/>
          <p:cNvSpPr txBox="1"/>
          <p:nvPr/>
        </p:nvSpPr>
        <p:spPr>
          <a:xfrm>
            <a:off x="2829001" y="1893095"/>
            <a:ext cx="301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Germany</a:t>
            </a:r>
            <a:endParaRPr/>
          </a:p>
        </p:txBody>
      </p:sp>
      <p:sp>
        <p:nvSpPr>
          <p:cNvPr id="463" name="Google Shape;463;p52"/>
          <p:cNvSpPr txBox="1"/>
          <p:nvPr/>
        </p:nvSpPr>
        <p:spPr>
          <a:xfrm>
            <a:off x="2738402" y="2133306"/>
            <a:ext cx="1617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Italy</a:t>
            </a:r>
            <a:endParaRPr/>
          </a:p>
        </p:txBody>
      </p:sp>
      <p:sp>
        <p:nvSpPr>
          <p:cNvPr id="464" name="Google Shape;464;p52"/>
          <p:cNvSpPr txBox="1"/>
          <p:nvPr/>
        </p:nvSpPr>
        <p:spPr>
          <a:xfrm>
            <a:off x="2893833" y="1995434"/>
            <a:ext cx="363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Switzerland</a:t>
            </a:r>
            <a:endParaRPr/>
          </a:p>
        </p:txBody>
      </p:sp>
      <p:sp>
        <p:nvSpPr>
          <p:cNvPr id="465" name="Google Shape;465;p52"/>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6" name="Google Shape;466;p52"/>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7" name="Google Shape;467;p52"/>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8" name="Google Shape;468;p52"/>
          <p:cNvSpPr txBox="1"/>
          <p:nvPr/>
        </p:nvSpPr>
        <p:spPr>
          <a:xfrm>
            <a:off x="3785249" y="2114177"/>
            <a:ext cx="208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China</a:t>
            </a:r>
            <a:endParaRPr/>
          </a:p>
        </p:txBody>
      </p:sp>
      <p:sp>
        <p:nvSpPr>
          <p:cNvPr id="469" name="Google Shape;469;p52"/>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0" name="Google Shape;470;p52"/>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1" name="Google Shape;471;p52"/>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2" name="Google Shape;472;p52"/>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3" name="Google Shape;473;p52"/>
          <p:cNvSpPr txBox="1"/>
          <p:nvPr/>
        </p:nvSpPr>
        <p:spPr>
          <a:xfrm>
            <a:off x="4312990" y="2171867"/>
            <a:ext cx="214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Japan</a:t>
            </a:r>
            <a:endParaRPr/>
          </a:p>
        </p:txBody>
      </p:sp>
      <p:sp>
        <p:nvSpPr>
          <p:cNvPr id="474" name="Google Shape;474;p52"/>
          <p:cNvSpPr txBox="1"/>
          <p:nvPr/>
        </p:nvSpPr>
        <p:spPr>
          <a:xfrm>
            <a:off x="4034915" y="1918986"/>
            <a:ext cx="2115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South</a:t>
            </a:r>
            <a:endParaRPr/>
          </a:p>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Korea</a:t>
            </a:r>
            <a:endParaRPr/>
          </a:p>
        </p:txBody>
      </p:sp>
      <p:sp>
        <p:nvSpPr>
          <p:cNvPr id="475" name="Google Shape;475;p52"/>
          <p:cNvSpPr txBox="1"/>
          <p:nvPr/>
        </p:nvSpPr>
        <p:spPr>
          <a:xfrm>
            <a:off x="3523067" y="2630272"/>
            <a:ext cx="325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Singapore</a:t>
            </a:r>
            <a:endParaRPr/>
          </a:p>
        </p:txBody>
      </p:sp>
      <p:sp>
        <p:nvSpPr>
          <p:cNvPr id="476" name="Google Shape;476;p52"/>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n" sz="1400" u="none" cap="none" strike="noStrike">
                <a:solidFill>
                  <a:schemeClr val="dk1"/>
                </a:solidFill>
                <a:latin typeface="Arial Black"/>
                <a:ea typeface="Arial Black"/>
                <a:cs typeface="Arial Black"/>
                <a:sym typeface="Arial Black"/>
              </a:rPr>
              <a:t>OUR OFFICES WORLDWIDE</a:t>
            </a:r>
            <a:endParaRPr/>
          </a:p>
        </p:txBody>
      </p:sp>
      <p:sp>
        <p:nvSpPr>
          <p:cNvPr id="477" name="Google Shape;477;p52"/>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78" name="Google Shape;478;p52"/>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79" name="Google Shape;479;p52"/>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80" name="Google Shape;480;p52"/>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173038" y="4857919"/>
            <a:ext cx="2800813" cy="185406"/>
          </a:xfrm>
          <a:prstGeom prst="rect">
            <a:avLst/>
          </a:prstGeom>
          <a:noFill/>
          <a:ln>
            <a:noFill/>
          </a:ln>
        </p:spPr>
      </p:pic>
      <p:sp>
        <p:nvSpPr>
          <p:cNvPr id="482" name="Google Shape;482;p52"/>
          <p:cNvSpPr/>
          <p:nvPr/>
        </p:nvSpPr>
        <p:spPr>
          <a:xfrm>
            <a:off x="2219473" y="2308492"/>
            <a:ext cx="258000" cy="205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sp>
        <p:nvSpPr>
          <p:cNvPr id="483" name="Google Shape;483;p52"/>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84" name="Google Shape;484;p52"/>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85" name="Google Shape;485;p52"/>
          <p:cNvSpPr txBox="1"/>
          <p:nvPr/>
        </p:nvSpPr>
        <p:spPr>
          <a:xfrm>
            <a:off x="1698691" y="1861057"/>
            <a:ext cx="2628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Canada</a:t>
            </a:r>
            <a:endParaRPr/>
          </a:p>
        </p:txBody>
      </p:sp>
      <p:sp>
        <p:nvSpPr>
          <p:cNvPr id="486" name="Google Shape;486;p52"/>
          <p:cNvSpPr txBox="1"/>
          <p:nvPr/>
        </p:nvSpPr>
        <p:spPr>
          <a:xfrm>
            <a:off x="3298598" y="2221630"/>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UAE</a:t>
            </a:r>
            <a:endParaRPr/>
          </a:p>
        </p:txBody>
      </p:sp>
      <p:sp>
        <p:nvSpPr>
          <p:cNvPr id="487" name="Google Shape;487;p52"/>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88" name="Google Shape;488;p52"/>
          <p:cNvSpPr txBox="1"/>
          <p:nvPr/>
        </p:nvSpPr>
        <p:spPr>
          <a:xfrm>
            <a:off x="6745648" y="1310873"/>
            <a:ext cx="1156500" cy="32088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a:p>
            <a:pPr indent="0" lvl="0" marL="0" marR="0" rtl="0" algn="l">
              <a:lnSpc>
                <a:spcPct val="110000"/>
              </a:lnSpc>
              <a:spcBef>
                <a:spcPts val="0"/>
              </a:spcBef>
              <a:spcAft>
                <a:spcPts val="0"/>
              </a:spcAft>
              <a:buNone/>
            </a:pPr>
            <a:r>
              <a:t/>
            </a:r>
            <a:endParaRPr sz="100">
              <a:solidFill>
                <a:schemeClr val="dk1"/>
              </a:solidFill>
              <a:latin typeface="Arial"/>
              <a:ea typeface="Arial"/>
              <a:cs typeface="Arial"/>
              <a:sym typeface="Arial"/>
            </a:endParaRPr>
          </a:p>
        </p:txBody>
      </p:sp>
      <p:sp>
        <p:nvSpPr>
          <p:cNvPr id="489" name="Google Shape;489;p52"/>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sp>
        <p:nvSpPr>
          <p:cNvPr id="490" name="Google Shape;490;p5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alt">
  <p:cSld name="OUR OFFICES alt">
    <p:spTree>
      <p:nvGrpSpPr>
        <p:cNvPr id="491" name="Shape 491"/>
        <p:cNvGrpSpPr/>
        <p:nvPr/>
      </p:nvGrpSpPr>
      <p:grpSpPr>
        <a:xfrm>
          <a:off x="0" y="0"/>
          <a:ext cx="0" cy="0"/>
          <a:chOff x="0" y="0"/>
          <a:chExt cx="0" cy="0"/>
        </a:xfrm>
      </p:grpSpPr>
      <p:sp>
        <p:nvSpPr>
          <p:cNvPr id="492" name="Google Shape;492;p5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93" name="Google Shape;493;p53"/>
          <p:cNvPicPr preferRelativeResize="0"/>
          <p:nvPr/>
        </p:nvPicPr>
        <p:blipFill rotWithShape="1">
          <a:blip r:embed="rId2">
            <a:alphaModFix/>
          </a:blip>
          <a:srcRect b="0" l="0" r="0" t="0"/>
          <a:stretch/>
        </p:blipFill>
        <p:spPr>
          <a:xfrm>
            <a:off x="173038" y="4857919"/>
            <a:ext cx="2800813" cy="185406"/>
          </a:xfrm>
          <a:prstGeom prst="rect">
            <a:avLst/>
          </a:prstGeom>
          <a:noFill/>
          <a:ln>
            <a:noFill/>
          </a:ln>
        </p:spPr>
      </p:pic>
      <p:sp>
        <p:nvSpPr>
          <p:cNvPr id="494" name="Google Shape;494;p53"/>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95" name="Google Shape;495;p53"/>
          <p:cNvSpPr txBox="1"/>
          <p:nvPr/>
        </p:nvSpPr>
        <p:spPr>
          <a:xfrm>
            <a:off x="6745648" y="1310873"/>
            <a:ext cx="1156500" cy="3168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p:txBody>
      </p:sp>
      <p:sp>
        <p:nvSpPr>
          <p:cNvPr id="496" name="Google Shape;496;p53"/>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pic>
        <p:nvPicPr>
          <p:cNvPr id="497" name="Google Shape;497;p53"/>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98" name="Google Shape;498;p53"/>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99" name="Google Shape;499;p53"/>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0" name="Google Shape;500;p53"/>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1" name="Google Shape;501;p53"/>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2" name="Google Shape;502;p53"/>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3" name="Google Shape;503;p53"/>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4" name="Google Shape;504;p53"/>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5" name="Google Shape;505;p53"/>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6" name="Google Shape;506;p53"/>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7" name="Google Shape;507;p53"/>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8" name="Google Shape;508;p53"/>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9" name="Google Shape;509;p53"/>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0" name="Google Shape;510;p53"/>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1" name="Google Shape;511;p53"/>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2" name="Google Shape;512;p53"/>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513" name="Google Shape;513;p53"/>
          <p:cNvPicPr preferRelativeResize="0"/>
          <p:nvPr/>
        </p:nvPicPr>
        <p:blipFill rotWithShape="1">
          <a:blip r:embed="rId4">
            <a:alphaModFix/>
          </a:blip>
          <a:srcRect b="0" l="85340" r="0" t="0"/>
          <a:stretch/>
        </p:blipFill>
        <p:spPr>
          <a:xfrm>
            <a:off x="7834030" y="4809130"/>
            <a:ext cx="967331" cy="137148"/>
          </a:xfrm>
          <a:prstGeom prst="rect">
            <a:avLst/>
          </a:prstGeom>
          <a:noFill/>
          <a:ln>
            <a:noFill/>
          </a:ln>
        </p:spPr>
      </p:pic>
      <p:sp>
        <p:nvSpPr>
          <p:cNvPr id="514" name="Google Shape;514;p53"/>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lang="en" sz="1400" cap="none">
                <a:solidFill>
                  <a:schemeClr val="dk1"/>
                </a:solidFill>
                <a:latin typeface="Arial Black"/>
                <a:ea typeface="Arial Black"/>
                <a:cs typeface="Arial Black"/>
                <a:sym typeface="Arial Black"/>
              </a:rPr>
              <a:t>OUR OFFICES WORLDWIDE</a:t>
            </a:r>
            <a:endParaRPr/>
          </a:p>
        </p:txBody>
      </p:sp>
      <p:sp>
        <p:nvSpPr>
          <p:cNvPr id="515" name="Google Shape;515;p53"/>
          <p:cNvSpPr/>
          <p:nvPr/>
        </p:nvSpPr>
        <p:spPr>
          <a:xfrm>
            <a:off x="2219473" y="2116161"/>
            <a:ext cx="279300" cy="39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grpSp>
        <p:nvGrpSpPr>
          <p:cNvPr id="516" name="Google Shape;516;p53"/>
          <p:cNvGrpSpPr/>
          <p:nvPr/>
        </p:nvGrpSpPr>
        <p:grpSpPr>
          <a:xfrm>
            <a:off x="1247041" y="3537443"/>
            <a:ext cx="4020512" cy="910537"/>
            <a:chOff x="1212228" y="5217954"/>
            <a:chExt cx="4596447" cy="910537"/>
          </a:xfrm>
        </p:grpSpPr>
        <p:sp>
          <p:nvSpPr>
            <p:cNvPr id="517" name="Google Shape;517;p53"/>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Montreal</a:t>
              </a:r>
              <a:endParaRPr sz="540">
                <a:solidFill>
                  <a:schemeClr val="dk1"/>
                </a:solidFill>
                <a:latin typeface="Arial"/>
                <a:ea typeface="Arial"/>
                <a:cs typeface="Arial"/>
                <a:sym typeface="Arial"/>
              </a:endParaRPr>
            </a:p>
          </p:txBody>
        </p:sp>
        <p:sp>
          <p:nvSpPr>
            <p:cNvPr id="518" name="Google Shape;518;p53"/>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Zurich</a:t>
              </a:r>
              <a:endParaRPr sz="540">
                <a:solidFill>
                  <a:schemeClr val="dk1"/>
                </a:solidFill>
                <a:latin typeface="Arial"/>
                <a:ea typeface="Arial"/>
                <a:cs typeface="Arial"/>
                <a:sym typeface="Arial"/>
              </a:endParaRPr>
            </a:p>
          </p:txBody>
        </p:sp>
        <p:sp>
          <p:nvSpPr>
            <p:cNvPr id="519" name="Google Shape;519;p53"/>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Tokyo</a:t>
              </a:r>
              <a:endParaRPr/>
            </a:p>
          </p:txBody>
        </p:sp>
        <p:sp>
          <p:nvSpPr>
            <p:cNvPr id="520" name="Google Shape;520;p53"/>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Abu Dhabi</a:t>
              </a:r>
              <a:endParaRPr/>
            </a:p>
          </p:txBody>
        </p:sp>
      </p:grpSp>
      <p:sp>
        <p:nvSpPr>
          <p:cNvPr id="521" name="Google Shape;521;p53"/>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522" name="Google Shape;522;p53"/>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523" name="Google Shape;523;p5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524" name="Shape 524"/>
        <p:cNvGrpSpPr/>
        <p:nvPr/>
      </p:nvGrpSpPr>
      <p:grpSpPr>
        <a:xfrm>
          <a:off x="0" y="0"/>
          <a:ext cx="0" cy="0"/>
          <a:chOff x="0" y="0"/>
          <a:chExt cx="0" cy="0"/>
        </a:xfrm>
      </p:grpSpPr>
      <p:sp>
        <p:nvSpPr>
          <p:cNvPr id="525" name="Google Shape;525;p54"/>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6" name="Google Shape;526;p5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7" name="Google Shape;527;p54"/>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MAP">
    <p:spTree>
      <p:nvGrpSpPr>
        <p:cNvPr id="528" name="Shape 528"/>
        <p:cNvGrpSpPr/>
        <p:nvPr/>
      </p:nvGrpSpPr>
      <p:grpSpPr>
        <a:xfrm>
          <a:off x="0" y="0"/>
          <a:ext cx="0" cy="0"/>
          <a:chOff x="0" y="0"/>
          <a:chExt cx="0" cy="0"/>
        </a:xfrm>
      </p:grpSpPr>
      <p:sp>
        <p:nvSpPr>
          <p:cNvPr id="529" name="Google Shape;529;p5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0" name="Google Shape;530;p55"/>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531" name="Google Shape;531;p55"/>
          <p:cNvPicPr preferRelativeResize="0"/>
          <p:nvPr/>
        </p:nvPicPr>
        <p:blipFill rotWithShape="1">
          <a:blip r:embed="rId3">
            <a:alphaModFix/>
          </a:blip>
          <a:srcRect b="0" l="0" r="0" t="0"/>
          <a:stretch/>
        </p:blipFill>
        <p:spPr>
          <a:xfrm>
            <a:off x="173038" y="4857919"/>
            <a:ext cx="2800813" cy="185406"/>
          </a:xfrm>
          <a:prstGeom prst="rect">
            <a:avLst/>
          </a:prstGeom>
          <a:noFill/>
          <a:ln>
            <a:noFill/>
          </a:ln>
        </p:spPr>
      </p:pic>
      <p:sp>
        <p:nvSpPr>
          <p:cNvPr id="532" name="Google Shape;532;p5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p:cSld name="BACK COVER">
    <p:spTree>
      <p:nvGrpSpPr>
        <p:cNvPr id="533" name="Shape 533"/>
        <p:cNvGrpSpPr/>
        <p:nvPr/>
      </p:nvGrpSpPr>
      <p:grpSpPr>
        <a:xfrm>
          <a:off x="0" y="0"/>
          <a:ext cx="0" cy="0"/>
          <a:chOff x="0" y="0"/>
          <a:chExt cx="0" cy="0"/>
        </a:xfrm>
      </p:grpSpPr>
      <p:sp>
        <p:nvSpPr>
          <p:cNvPr id="534" name="Google Shape;534;p56"/>
          <p:cNvSpPr/>
          <p:nvPr/>
        </p:nvSpPr>
        <p:spPr>
          <a:xfrm>
            <a:off x="0" y="1"/>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5" name="Google Shape;535;p56"/>
          <p:cNvPicPr preferRelativeResize="0"/>
          <p:nvPr/>
        </p:nvPicPr>
        <p:blipFill rotWithShape="1">
          <a:blip r:embed="rId2">
            <a:alphaModFix/>
          </a:blip>
          <a:srcRect b="0" l="0" r="0" t="0"/>
          <a:stretch/>
        </p:blipFill>
        <p:spPr>
          <a:xfrm>
            <a:off x="3187548" y="2452291"/>
            <a:ext cx="2768904" cy="2302369"/>
          </a:xfrm>
          <a:prstGeom prst="rect">
            <a:avLst/>
          </a:prstGeom>
          <a:noFill/>
          <a:ln>
            <a:noFill/>
          </a:ln>
        </p:spPr>
      </p:pic>
      <p:sp>
        <p:nvSpPr>
          <p:cNvPr id="536" name="Google Shape;536;p56"/>
          <p:cNvSpPr/>
          <p:nvPr/>
        </p:nvSpPr>
        <p:spPr>
          <a:xfrm>
            <a:off x="2" y="3"/>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7" name="Google Shape;537;p56"/>
          <p:cNvPicPr preferRelativeResize="0"/>
          <p:nvPr/>
        </p:nvPicPr>
        <p:blipFill rotWithShape="1">
          <a:blip r:embed="rId2">
            <a:alphaModFix/>
          </a:blip>
          <a:srcRect b="0" l="0" r="0" t="0"/>
          <a:stretch/>
        </p:blipFill>
        <p:spPr>
          <a:xfrm>
            <a:off x="3470618" y="2452291"/>
            <a:ext cx="2202762" cy="2302369"/>
          </a:xfrm>
          <a:prstGeom prst="rect">
            <a:avLst/>
          </a:prstGeom>
          <a:noFill/>
          <a:ln>
            <a:noFill/>
          </a:ln>
        </p:spPr>
      </p:pic>
      <p:pic>
        <p:nvPicPr>
          <p:cNvPr id="538" name="Google Shape;538;p56"/>
          <p:cNvPicPr preferRelativeResize="0"/>
          <p:nvPr/>
        </p:nvPicPr>
        <p:blipFill rotWithShape="1">
          <a:blip r:embed="rId3">
            <a:alphaModFix/>
          </a:blip>
          <a:srcRect b="0" l="0" r="0" t="0"/>
          <a:stretch/>
        </p:blipFill>
        <p:spPr>
          <a:xfrm>
            <a:off x="3258931" y="4570494"/>
            <a:ext cx="2626132" cy="186706"/>
          </a:xfrm>
          <a:prstGeom prst="rect">
            <a:avLst/>
          </a:prstGeom>
          <a:noFill/>
          <a:ln>
            <a:noFill/>
          </a:ln>
        </p:spPr>
      </p:pic>
    </p:spTree>
  </p:cSld>
  <p:clrMapOvr>
    <a:masterClrMapping/>
  </p:clrMapOvr>
  <p:extLst>
    <p:ext uri="{DCECCB84-F9BA-43D5-87BE-67443E8EF086}">
      <p15:sldGuideLst>
        <p15:guide id="1" pos="2291">
          <p15:clr>
            <a:srgbClr val="FBAE40"/>
          </p15:clr>
        </p15:guide>
        <p15:guide id="2" orient="horz" pos="1620">
          <p15:clr>
            <a:srgbClr val="FBAE40"/>
          </p15:clr>
        </p15:guide>
        <p15:guide id="3" pos="28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9" name="Shape 539"/>
        <p:cNvGrpSpPr/>
        <p:nvPr/>
      </p:nvGrpSpPr>
      <p:grpSpPr>
        <a:xfrm>
          <a:off x="0" y="0"/>
          <a:ext cx="0" cy="0"/>
          <a:chOff x="0" y="0"/>
          <a:chExt cx="0" cy="0"/>
        </a:xfrm>
      </p:grpSpPr>
      <p:sp>
        <p:nvSpPr>
          <p:cNvPr id="540" name="Google Shape;540;p5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1" name="Google Shape;541;p57"/>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122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542" name="Google Shape;542;p5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3" name="Shape 543"/>
        <p:cNvGrpSpPr/>
        <p:nvPr/>
      </p:nvGrpSpPr>
      <p:grpSpPr>
        <a:xfrm>
          <a:off x="0" y="0"/>
          <a:ext cx="0" cy="0"/>
          <a:chOff x="0" y="0"/>
          <a:chExt cx="0" cy="0"/>
        </a:xfrm>
      </p:grpSpPr>
      <p:sp>
        <p:nvSpPr>
          <p:cNvPr id="544" name="Google Shape;544;p58"/>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5" name="Google Shape;545;p58"/>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228600" lvl="0" marL="457200" rtl="0">
              <a:spcBef>
                <a:spcPts val="0"/>
              </a:spcBef>
              <a:spcAft>
                <a:spcPts val="0"/>
              </a:spcAft>
              <a:buSzPts val="950"/>
              <a:buNone/>
              <a:defRPr/>
            </a:lvl1pPr>
            <a:lvl2pPr indent="-228600" lvl="1" marL="914400" rtl="0">
              <a:spcBef>
                <a:spcPts val="408"/>
              </a:spcBef>
              <a:spcAft>
                <a:spcPts val="0"/>
              </a:spcAft>
              <a:buSzPts val="950"/>
              <a:buNone/>
              <a:defRPr/>
            </a:lvl2pPr>
            <a:lvl3pPr indent="-285750" lvl="2" marL="1371600" rtl="0">
              <a:spcBef>
                <a:spcPts val="408"/>
              </a:spcBef>
              <a:spcAft>
                <a:spcPts val="0"/>
              </a:spcAft>
              <a:buSzPts val="900"/>
              <a:buChar char="›"/>
              <a:defRPr/>
            </a:lvl3pPr>
            <a:lvl4pPr indent="-285750" lvl="3" marL="1828800" rtl="0">
              <a:spcBef>
                <a:spcPts val="408"/>
              </a:spcBef>
              <a:spcAft>
                <a:spcPts val="0"/>
              </a:spcAft>
              <a:buSzPts val="900"/>
              <a:buChar char="•"/>
              <a:defRPr/>
            </a:lvl4pPr>
            <a:lvl5pPr indent="-280670" lvl="4" marL="2286000" rtl="0">
              <a:spcBef>
                <a:spcPts val="408"/>
              </a:spcBef>
              <a:spcAft>
                <a:spcPts val="0"/>
              </a:spcAft>
              <a:buSzPts val="820"/>
              <a:buChar char="•"/>
              <a:defRPr/>
            </a:lvl5pPr>
            <a:lvl6pPr indent="-285750" lvl="5" marL="2743200" rtl="0">
              <a:spcBef>
                <a:spcPts val="408"/>
              </a:spcBef>
              <a:spcAft>
                <a:spcPts val="0"/>
              </a:spcAft>
              <a:buSzPts val="900"/>
              <a:buChar char="‒"/>
              <a:defRPr/>
            </a:lvl6pPr>
            <a:lvl7pPr indent="-228600" lvl="6" marL="3200400" rtl="0">
              <a:spcBef>
                <a:spcPts val="1225"/>
              </a:spcBef>
              <a:spcAft>
                <a:spcPts val="0"/>
              </a:spcAft>
              <a:buSzPts val="900"/>
              <a:buNone/>
              <a:defRPr/>
            </a:lvl7pPr>
            <a:lvl8pPr indent="-314325" lvl="7" marL="3657600" rtl="0">
              <a:spcBef>
                <a:spcPts val="375"/>
              </a:spcBef>
              <a:spcAft>
                <a:spcPts val="0"/>
              </a:spcAft>
              <a:buSzPts val="1350"/>
              <a:buChar char="•"/>
              <a:defRPr/>
            </a:lvl8pPr>
            <a:lvl9pPr indent="-314325" lvl="8" marL="4114800" rtl="0">
              <a:spcBef>
                <a:spcPts val="375"/>
              </a:spcBef>
              <a:spcAft>
                <a:spcPts val="0"/>
              </a:spcAft>
              <a:buSzPts val="1350"/>
              <a:buChar char="•"/>
              <a:defRPr/>
            </a:lvl9pPr>
          </a:lstStyle>
          <a:p/>
        </p:txBody>
      </p:sp>
      <p:sp>
        <p:nvSpPr>
          <p:cNvPr id="546" name="Google Shape;546;p5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400"/>
              <a:buFont typeface="Arial Black"/>
              <a:buNone/>
              <a:defRPr b="0" i="0" sz="1400" u="none" cap="none" strike="noStrik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nvSpPr>
        <p:spPr>
          <a:xfrm>
            <a:off x="129601" y="4951265"/>
            <a:ext cx="3187500" cy="166200"/>
          </a:xfrm>
          <a:prstGeom prst="rect">
            <a:avLst/>
          </a:prstGeom>
          <a:noFill/>
          <a:ln>
            <a:noFill/>
          </a:ln>
        </p:spPr>
        <p:txBody>
          <a:bodyPr anchorCtr="0" anchor="ctr" bIns="28800" lIns="36000" spcFirstLastPara="1" rIns="36000" wrap="square" tIns="36000">
            <a:noAutofit/>
          </a:bodyPr>
          <a:lstStyle/>
          <a:p>
            <a:pPr indent="0" lvl="0" marL="0" marR="0" rtl="0" algn="l">
              <a:lnSpc>
                <a:spcPct val="100000"/>
              </a:lnSpc>
              <a:spcBef>
                <a:spcPts val="0"/>
              </a:spcBef>
              <a:spcAft>
                <a:spcPts val="0"/>
              </a:spcAft>
              <a:buClr>
                <a:schemeClr val="dk1"/>
              </a:buClr>
              <a:buSzPts val="500"/>
              <a:buFont typeface="Arial"/>
              <a:buNone/>
            </a:pPr>
            <a:r>
              <a:rPr b="0" i="0" lang="en" sz="500" u="none" cap="none" strike="noStrike">
                <a:solidFill>
                  <a:schemeClr val="dk1"/>
                </a:solidFill>
                <a:latin typeface="Arial"/>
                <a:ea typeface="Arial"/>
                <a:cs typeface="Arial"/>
                <a:sym typeface="Arial"/>
              </a:rPr>
              <a:t>Ardian Americas Infrastructure – Confidential</a:t>
            </a:r>
            <a:endParaRPr b="0" i="0" sz="500" u="none" cap="none" strike="noStrike">
              <a:solidFill>
                <a:schemeClr val="dk1"/>
              </a:solidFill>
              <a:latin typeface="Arial"/>
              <a:ea typeface="Arial"/>
              <a:cs typeface="Arial"/>
              <a:sym typeface="Arial"/>
            </a:endParaRPr>
          </a:p>
        </p:txBody>
      </p:sp>
      <p:sp>
        <p:nvSpPr>
          <p:cNvPr id="53" name="Google Shape;53;p13"/>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5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225"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25"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25"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25"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25"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25"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25"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25" u="none" cap="none" strike="noStrike">
                <a:solidFill>
                  <a:schemeClr val="dk1"/>
                </a:solidFill>
                <a:latin typeface="Arial"/>
                <a:ea typeface="Arial"/>
                <a:cs typeface="Arial"/>
                <a:sym typeface="Arial"/>
              </a:defRPr>
            </a:lvl9pPr>
          </a:lstStyle>
          <a:p/>
        </p:txBody>
      </p:sp>
      <p:sp>
        <p:nvSpPr>
          <p:cNvPr id="54" name="Google Shape;54;p13"/>
          <p:cNvSpPr txBox="1"/>
          <p:nvPr>
            <p:ph idx="1" type="body"/>
          </p:nvPr>
        </p:nvSpPr>
        <p:spPr>
          <a:xfrm>
            <a:off x="173038" y="1295402"/>
            <a:ext cx="8351100" cy="3198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chemeClr val="lt1"/>
              </a:buClr>
              <a:buSzPts val="950"/>
              <a:buFont typeface="Arial"/>
              <a:buNone/>
              <a:defRPr b="1" i="0" sz="950" u="none" cap="none" strike="noStrike">
                <a:solidFill>
                  <a:schemeClr val="lt1"/>
                </a:solidFill>
                <a:latin typeface="Arial"/>
                <a:ea typeface="Arial"/>
                <a:cs typeface="Arial"/>
                <a:sym typeface="Arial"/>
              </a:defRPr>
            </a:lvl1pPr>
            <a:lvl2pPr indent="-228600" lvl="1" marL="914400"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indent="-285750" lvl="2" marL="13716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indent="-280670" lvl="4" marL="2286000"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indent="-285750" lvl="5" marL="2743200"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28600" lvl="6" marL="3200400"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600" u="none" cap="none" strike="noStrike">
                <a:solidFill>
                  <a:schemeClr val="lt1"/>
                </a:solidFill>
                <a:latin typeface="Arial"/>
                <a:ea typeface="Arial"/>
                <a:cs typeface="Arial"/>
                <a:sym typeface="Arial"/>
              </a:defRPr>
            </a:lvl1pPr>
            <a:lvl2pPr indent="0" lvl="1" marL="0" marR="0" rtl="0" algn="ctr">
              <a:spcBef>
                <a:spcPts val="0"/>
              </a:spcBef>
              <a:buNone/>
              <a:defRPr b="0" i="0" sz="600" u="none" cap="none" strike="noStrike">
                <a:solidFill>
                  <a:schemeClr val="lt1"/>
                </a:solidFill>
                <a:latin typeface="Arial"/>
                <a:ea typeface="Arial"/>
                <a:cs typeface="Arial"/>
                <a:sym typeface="Arial"/>
              </a:defRPr>
            </a:lvl2pPr>
            <a:lvl3pPr indent="0" lvl="2" marL="0" marR="0" rtl="0" algn="ctr">
              <a:spcBef>
                <a:spcPts val="0"/>
              </a:spcBef>
              <a:buNone/>
              <a:defRPr b="0" i="0" sz="600" u="none" cap="none" strike="noStrike">
                <a:solidFill>
                  <a:schemeClr val="lt1"/>
                </a:solidFill>
                <a:latin typeface="Arial"/>
                <a:ea typeface="Arial"/>
                <a:cs typeface="Arial"/>
                <a:sym typeface="Arial"/>
              </a:defRPr>
            </a:lvl3pPr>
            <a:lvl4pPr indent="0" lvl="3" marL="0" marR="0" rtl="0" algn="ctr">
              <a:spcBef>
                <a:spcPts val="0"/>
              </a:spcBef>
              <a:buNone/>
              <a:defRPr b="0" i="0" sz="600" u="none" cap="none" strike="noStrike">
                <a:solidFill>
                  <a:schemeClr val="lt1"/>
                </a:solidFill>
                <a:latin typeface="Arial"/>
                <a:ea typeface="Arial"/>
                <a:cs typeface="Arial"/>
                <a:sym typeface="Arial"/>
              </a:defRPr>
            </a:lvl4pPr>
            <a:lvl5pPr indent="0" lvl="4" marL="0" marR="0" rtl="0" algn="ctr">
              <a:spcBef>
                <a:spcPts val="0"/>
              </a:spcBef>
              <a:buNone/>
              <a:defRPr b="0" i="0" sz="600" u="none" cap="none" strike="noStrike">
                <a:solidFill>
                  <a:schemeClr val="lt1"/>
                </a:solidFill>
                <a:latin typeface="Arial"/>
                <a:ea typeface="Arial"/>
                <a:cs typeface="Arial"/>
                <a:sym typeface="Arial"/>
              </a:defRPr>
            </a:lvl5pPr>
            <a:lvl6pPr indent="0" lvl="5" marL="0" marR="0" rtl="0" algn="ctr">
              <a:spcBef>
                <a:spcPts val="0"/>
              </a:spcBef>
              <a:buNone/>
              <a:defRPr b="0" i="0" sz="600" u="none" cap="none" strike="noStrike">
                <a:solidFill>
                  <a:schemeClr val="lt1"/>
                </a:solidFill>
                <a:latin typeface="Arial"/>
                <a:ea typeface="Arial"/>
                <a:cs typeface="Arial"/>
                <a:sym typeface="Arial"/>
              </a:defRPr>
            </a:lvl6pPr>
            <a:lvl7pPr indent="0" lvl="6" marL="0" marR="0" rtl="0" algn="ctr">
              <a:spcBef>
                <a:spcPts val="0"/>
              </a:spcBef>
              <a:buNone/>
              <a:defRPr b="0" i="0" sz="600" u="none" cap="none" strike="noStrike">
                <a:solidFill>
                  <a:schemeClr val="lt1"/>
                </a:solidFill>
                <a:latin typeface="Arial"/>
                <a:ea typeface="Arial"/>
                <a:cs typeface="Arial"/>
                <a:sym typeface="Arial"/>
              </a:defRPr>
            </a:lvl7pPr>
            <a:lvl8pPr indent="0" lvl="7" marL="0" marR="0" rtl="0" algn="ctr">
              <a:spcBef>
                <a:spcPts val="0"/>
              </a:spcBef>
              <a:buNone/>
              <a:defRPr b="0" i="0" sz="600" u="none" cap="none" strike="noStrike">
                <a:solidFill>
                  <a:schemeClr val="lt1"/>
                </a:solidFill>
                <a:latin typeface="Arial"/>
                <a:ea typeface="Arial"/>
                <a:cs typeface="Arial"/>
                <a:sym typeface="Arial"/>
              </a:defRPr>
            </a:lvl8pPr>
            <a:lvl9pPr indent="0" lvl="8" marL="0" marR="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13"/>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16">
          <p15:clr>
            <a:srgbClr val="F26B43"/>
          </p15:clr>
        </p15:guide>
        <p15:guide id="2" pos="5371">
          <p15:clr>
            <a:srgbClr val="F26B43"/>
          </p15:clr>
        </p15:guide>
        <p15:guide id="3" pos="636">
          <p15:clr>
            <a:srgbClr val="F26B43"/>
          </p15:clr>
        </p15:guide>
        <p15:guide id="4" pos="3737">
          <p15:clr>
            <a:srgbClr val="F26B43"/>
          </p15:clr>
        </p15:guide>
        <p15:guide id="5" orient="horz" pos="2837">
          <p15:clr>
            <a:srgbClr val="F26B43"/>
          </p15:clr>
        </p15:guide>
        <p15:guide id="6" pos="109">
          <p15:clr>
            <a:srgbClr val="F26B43"/>
          </p15:clr>
        </p15:guide>
        <p15:guide id="7" orient="horz" pos="477">
          <p15:clr>
            <a:srgbClr val="F26B43"/>
          </p15:clr>
        </p15:guide>
        <p15:guide id="8" orient="horz" pos="298">
          <p15:clr>
            <a:srgbClr val="F26B43"/>
          </p15:clr>
        </p15:guide>
        <p15:guide id="9" orient="horz" pos="185">
          <p15:clr>
            <a:srgbClr val="F26B43"/>
          </p15:clr>
        </p15:guide>
        <p15:guide id="10" orient="horz" pos="77">
          <p15:clr>
            <a:srgbClr val="F26B43"/>
          </p15:clr>
        </p15:guide>
        <p15:guide id="11" pos="332">
          <p15:clr>
            <a:srgbClr val="F26B43"/>
          </p15:clr>
        </p15:guide>
        <p15:guide id="12" pos="75">
          <p15:clr>
            <a:srgbClr val="F26B43"/>
          </p15:clr>
        </p15:guide>
        <p15:guide id="13" orient="horz" pos="3062">
          <p15:clr>
            <a:srgbClr val="F26B43"/>
          </p15:clr>
        </p15:guide>
        <p15:guide id="14" orient="horz" pos="3163">
          <p15:clr>
            <a:srgbClr val="F26B43"/>
          </p15:clr>
        </p15:guide>
        <p15:guide id="15" orient="horz" pos="6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59.png"/><Relationship Id="rId5" Type="http://schemas.openxmlformats.org/officeDocument/2006/relationships/image" Target="../media/image68.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9"/>
          <p:cNvSpPr txBox="1"/>
          <p:nvPr>
            <p:ph idx="2" type="body"/>
          </p:nvPr>
        </p:nvSpPr>
        <p:spPr>
          <a:xfrm>
            <a:off x="544823" y="2382750"/>
            <a:ext cx="4548300" cy="1379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Vespucio Free-Flow Toll Collection </a:t>
            </a:r>
            <a:endParaRPr/>
          </a:p>
          <a:p>
            <a:pPr indent="0" lvl="0" marL="0" rtl="0" algn="l">
              <a:lnSpc>
                <a:spcPct val="100000"/>
              </a:lnSpc>
              <a:spcBef>
                <a:spcPts val="408"/>
              </a:spcBef>
              <a:spcAft>
                <a:spcPts val="0"/>
              </a:spcAft>
              <a:buClr>
                <a:schemeClr val="lt2"/>
              </a:buClr>
              <a:buSzPts val="1500"/>
              <a:buNone/>
            </a:pPr>
            <a:r>
              <a:t/>
            </a:r>
            <a:endParaRPr sz="1500"/>
          </a:p>
        </p:txBody>
      </p:sp>
      <p:sp>
        <p:nvSpPr>
          <p:cNvPr id="552" name="Google Shape;552;p59"/>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COLUMBIA ANALYTICS PROJECT:</a:t>
            </a:r>
            <a:endParaRPr sz="1800">
              <a:latin typeface="Arial Black"/>
              <a:ea typeface="Arial Black"/>
              <a:cs typeface="Arial Black"/>
              <a:sym typeface="Arial Black"/>
            </a:endParaRPr>
          </a:p>
          <a:p>
            <a:pPr indent="0" lvl="0" marL="0" rtl="0" algn="l">
              <a:lnSpc>
                <a:spcPct val="90000"/>
              </a:lnSpc>
              <a:spcBef>
                <a:spcPts val="0"/>
              </a:spcBef>
              <a:spcAft>
                <a:spcPts val="0"/>
              </a:spcAft>
              <a:buClr>
                <a:schemeClr val="lt2"/>
              </a:buClr>
              <a:buSzPts val="1800"/>
              <a:buFont typeface="Arial Black"/>
              <a:buNone/>
            </a:pPr>
            <a:r>
              <a:t/>
            </a:r>
            <a:endParaRPr sz="1800"/>
          </a:p>
        </p:txBody>
      </p:sp>
      <p:cxnSp>
        <p:nvCxnSpPr>
          <p:cNvPr id="553" name="Google Shape;553;p59"/>
          <p:cNvCxnSpPr/>
          <p:nvPr/>
        </p:nvCxnSpPr>
        <p:spPr>
          <a:xfrm>
            <a:off x="544830" y="2278877"/>
            <a:ext cx="4464000" cy="0"/>
          </a:xfrm>
          <a:prstGeom prst="straightConnector1">
            <a:avLst/>
          </a:prstGeom>
          <a:noFill/>
          <a:ln cap="flat" cmpd="sng" w="9525">
            <a:solidFill>
              <a:schemeClr val="lt2"/>
            </a:solidFill>
            <a:prstDash val="solid"/>
            <a:miter lim="800000"/>
            <a:headEnd len="sm" w="sm" type="none"/>
            <a:tailEnd len="sm" w="sm" type="none"/>
          </a:ln>
        </p:spPr>
      </p:cxnSp>
      <p:sp>
        <p:nvSpPr>
          <p:cNvPr id="554" name="Google Shape;554;p59"/>
          <p:cNvSpPr txBox="1"/>
          <p:nvPr>
            <p:ph idx="1" type="body"/>
          </p:nvPr>
        </p:nvSpPr>
        <p:spPr>
          <a:xfrm>
            <a:off x="544824" y="3438325"/>
            <a:ext cx="2333400" cy="920400"/>
          </a:xfrm>
          <a:prstGeom prst="rect">
            <a:avLst/>
          </a:prstGeom>
          <a:noFill/>
          <a:ln>
            <a:noFill/>
          </a:ln>
        </p:spPr>
        <p:txBody>
          <a:bodyPr anchorCtr="0" anchor="t" bIns="0" lIns="0" spcFirstLastPara="1" rIns="0" wrap="square" tIns="0">
            <a:normAutofit fontScale="55000" lnSpcReduction="20000"/>
          </a:bodyPr>
          <a:lstStyle/>
          <a:p>
            <a:pPr indent="0" lvl="0" marL="0" rtl="0" algn="l">
              <a:lnSpc>
                <a:spcPct val="100000"/>
              </a:lnSpc>
              <a:spcBef>
                <a:spcPts val="0"/>
              </a:spcBef>
              <a:spcAft>
                <a:spcPts val="0"/>
              </a:spcAft>
              <a:buClr>
                <a:schemeClr val="lt2"/>
              </a:buClr>
              <a:buSzPct val="52789"/>
              <a:buNone/>
            </a:pPr>
            <a:r>
              <a:rPr lang="en" sz="2273"/>
              <a:t>Michelle Peng</a:t>
            </a:r>
            <a:endParaRPr sz="2273"/>
          </a:p>
          <a:p>
            <a:pPr indent="0" lvl="0" marL="0" rtl="0" algn="l">
              <a:lnSpc>
                <a:spcPct val="100000"/>
              </a:lnSpc>
              <a:spcBef>
                <a:spcPts val="0"/>
              </a:spcBef>
              <a:spcAft>
                <a:spcPts val="0"/>
              </a:spcAft>
              <a:buClr>
                <a:schemeClr val="lt2"/>
              </a:buClr>
              <a:buSzPct val="52789"/>
              <a:buNone/>
            </a:pPr>
            <a:r>
              <a:rPr lang="en" sz="2273"/>
              <a:t>Kris Chen </a:t>
            </a:r>
            <a:endParaRPr sz="2273"/>
          </a:p>
          <a:p>
            <a:pPr indent="0" lvl="0" marL="0" rtl="0" algn="l">
              <a:lnSpc>
                <a:spcPct val="100000"/>
              </a:lnSpc>
              <a:spcBef>
                <a:spcPts val="0"/>
              </a:spcBef>
              <a:spcAft>
                <a:spcPts val="0"/>
              </a:spcAft>
              <a:buClr>
                <a:schemeClr val="lt2"/>
              </a:buClr>
              <a:buSzPct val="52789"/>
              <a:buNone/>
            </a:pPr>
            <a:r>
              <a:rPr lang="en" sz="2273"/>
              <a:t>Vidhi Agrawal</a:t>
            </a:r>
            <a:endParaRPr sz="2273"/>
          </a:p>
          <a:p>
            <a:pPr indent="0" lvl="0" marL="0" rtl="0" algn="l">
              <a:lnSpc>
                <a:spcPct val="100000"/>
              </a:lnSpc>
              <a:spcBef>
                <a:spcPts val="0"/>
              </a:spcBef>
              <a:spcAft>
                <a:spcPts val="0"/>
              </a:spcAft>
              <a:buClr>
                <a:schemeClr val="lt2"/>
              </a:buClr>
              <a:buSzPct val="52789"/>
              <a:buNone/>
            </a:pPr>
            <a:r>
              <a:rPr lang="en" sz="2273"/>
              <a:t>Howard Yu</a:t>
            </a:r>
            <a:endParaRPr sz="2273"/>
          </a:p>
          <a:p>
            <a:pPr indent="0" lvl="0" marL="0" rtl="0" algn="l">
              <a:lnSpc>
                <a:spcPct val="100000"/>
              </a:lnSpc>
              <a:spcBef>
                <a:spcPts val="0"/>
              </a:spcBef>
              <a:spcAft>
                <a:spcPts val="0"/>
              </a:spcAft>
              <a:buClr>
                <a:schemeClr val="lt2"/>
              </a:buClr>
              <a:buSzPct val="52789"/>
              <a:buNone/>
            </a:pPr>
            <a:r>
              <a:rPr lang="en" sz="2273"/>
              <a:t>Raphael Barthes</a:t>
            </a:r>
            <a:endParaRPr sz="2273"/>
          </a:p>
          <a:p>
            <a:pPr indent="0" lvl="0" marL="0" rtl="0" algn="l">
              <a:lnSpc>
                <a:spcPct val="100000"/>
              </a:lnSpc>
              <a:spcBef>
                <a:spcPts val="0"/>
              </a:spcBef>
              <a:spcAft>
                <a:spcPts val="0"/>
              </a:spcAft>
              <a:buClr>
                <a:schemeClr val="lt2"/>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44" name="Google Shape;644;p6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45" name="Google Shape;645;p6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46" name="Google Shape;646;p68"/>
          <p:cNvSpPr txBox="1"/>
          <p:nvPr/>
        </p:nvSpPr>
        <p:spPr>
          <a:xfrm>
            <a:off x="173025" y="962025"/>
            <a:ext cx="5287500" cy="183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a:t>
            </a:r>
            <a:r>
              <a:rPr lang="en" sz="1100">
                <a:solidFill>
                  <a:schemeClr val="dk1"/>
                </a:solidFill>
              </a:rPr>
              <a:t>: Represents the scaled and normalized GDP in Chile, showing general price level changes over time.</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Normalization: adjusted by FRED (data source) to ensure data comparability across different time periods and conditions.</a:t>
            </a:r>
            <a:endParaRPr i="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Depicts the likelihood of default, likely on Chilean highways, demonstrating how default rates have changed over the same period.</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Likelihood of Default: defined as the proportion of loans that are unpaid or written off, calculated monthly based on their issuance dates.</a:t>
            </a:r>
            <a:endParaRPr i="1"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pic>
        <p:nvPicPr>
          <p:cNvPr id="647" name="Google Shape;647;p68"/>
          <p:cNvPicPr preferRelativeResize="0"/>
          <p:nvPr/>
        </p:nvPicPr>
        <p:blipFill>
          <a:blip r:embed="rId3">
            <a:alphaModFix/>
          </a:blip>
          <a:stretch>
            <a:fillRect/>
          </a:stretch>
        </p:blipFill>
        <p:spPr>
          <a:xfrm>
            <a:off x="173025" y="2398825"/>
            <a:ext cx="5068200" cy="2534075"/>
          </a:xfrm>
          <a:prstGeom prst="rect">
            <a:avLst/>
          </a:prstGeom>
          <a:noFill/>
          <a:ln>
            <a:noFill/>
          </a:ln>
        </p:spPr>
      </p:pic>
      <p:sp>
        <p:nvSpPr>
          <p:cNvPr id="648" name="Google Shape;648;p68"/>
          <p:cNvSpPr txBox="1"/>
          <p:nvPr/>
        </p:nvSpPr>
        <p:spPr>
          <a:xfrm>
            <a:off x="5853600" y="1005600"/>
            <a:ext cx="3173100" cy="3927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Correlation Between GDP and Default Rates: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Indicates an inverse relationship between GDP and default.</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 As GDP decreases, the likelihood of defaults increases, particularly noticeable during economic downturns.</a:t>
            </a:r>
            <a:endParaRPr sz="1100">
              <a:solidFill>
                <a:schemeClr val="dk1"/>
              </a:solidFill>
            </a:endParaRPr>
          </a:p>
          <a:p>
            <a:pPr indent="0" lvl="0" marL="0" marR="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Economic Cycles and Impact on Defaults</a:t>
            </a:r>
            <a:r>
              <a:rPr lang="en" sz="1100">
                <a:solidFill>
                  <a:schemeClr val="dk1"/>
                </a:solidFill>
              </a:rPr>
              <a: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Economic downturns around 2008-2009, 2014-2015, and 2020 correspond with spikes in default rates.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2020 spike in defaults is particularly pronounced, reflecting the severe impact of the global pandemic.</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Recovery Trends:</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post-recessions period following 2008, which show a recovery in GDP, correspond with a lagged decrease in defaults.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However, post-recession periods after 2014 do not show similar trends, as default rates continue to rise regardless of GDP growth. </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54" name="Google Shape;654;p6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55" name="Google Shape;655;p69"/>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56" name="Google Shape;656;p69"/>
          <p:cNvSpPr txBox="1"/>
          <p:nvPr/>
        </p:nvSpPr>
        <p:spPr>
          <a:xfrm>
            <a:off x="119075" y="929400"/>
            <a:ext cx="44193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with 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a:t>
            </a:r>
            <a:r>
              <a:rPr b="1" lang="en" sz="1100">
                <a:solidFill>
                  <a:schemeClr val="lt1"/>
                </a:solidFill>
              </a:rPr>
              <a:t>: </a:t>
            </a:r>
            <a:r>
              <a:rPr b="1" lang="en" sz="1100">
                <a:solidFill>
                  <a:schemeClr val="lt1"/>
                </a:solidFill>
              </a:rPr>
              <a:t>Chilean GDP (Monthly), Moving Average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Index, Normalized (Seasonally Adjusted) &amp; Scaled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a:t>
            </a:r>
            <a:r>
              <a:rPr lang="en" sz="1100">
                <a:solidFill>
                  <a:schemeClr val="dk1"/>
                </a:solidFill>
              </a:rPr>
              <a:t> 33</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657" name="Google Shape;657;p69"/>
          <p:cNvSpPr txBox="1"/>
          <p:nvPr/>
        </p:nvSpPr>
        <p:spPr>
          <a:xfrm>
            <a:off x="5041125" y="929400"/>
            <a:ext cx="38850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115000"/>
              </a:lnSpc>
              <a:spcBef>
                <a:spcPts val="0"/>
              </a:spcBef>
              <a:spcAft>
                <a:spcPts val="0"/>
              </a:spcAft>
              <a:buNone/>
            </a:pPr>
            <a:r>
              <a:rPr b="1" lang="en" sz="1100">
                <a:solidFill>
                  <a:schemeClr val="lt1"/>
                </a:solidFill>
              </a:rPr>
              <a:t>Model Fit:</a:t>
            </a:r>
            <a:endParaRPr sz="1200">
              <a:solidFill>
                <a:srgbClr val="0E0E51"/>
              </a:solidFill>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The regression model explains </a:t>
            </a:r>
            <a:r>
              <a:rPr lang="en" sz="1100">
                <a:solidFill>
                  <a:schemeClr val="dk1"/>
                </a:solidFill>
              </a:rPr>
              <a:t>58.2% of the variability in default rates (R-squared: 0.582)</a:t>
            </a:r>
            <a:r>
              <a:rPr lang="en" sz="1100">
                <a:solidFill>
                  <a:schemeClr val="dk1"/>
                </a:solidFill>
              </a:rPr>
              <a:t>, with an adjusted R-squared of 0.574, indicating a good fit using GDP moving averages.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The F-statistic is 77.83, with a very low probability (Prob (F-statistic): 3.50e-12), suggesting the model is statistically significant and the relationship between GDP and default rates is not due to random chance.</a:t>
            </a:r>
            <a:endParaRPr sz="1200">
              <a:solidFill>
                <a:srgbClr val="0E0E51"/>
              </a:solidFill>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b="1" lang="en" sz="1100">
                <a:solidFill>
                  <a:schemeClr val="lt1"/>
                </a:solidFill>
              </a:rPr>
              <a:t>Coefficients:</a:t>
            </a:r>
            <a:endParaRPr sz="1200">
              <a:solidFill>
                <a:srgbClr val="0E0E51"/>
              </a:solidFill>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Constant (Intercept): 10.9487 (p &lt; 0.000), implying a high baseline likelihood of default irrespective of GDP.</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GDP Coefficient: -5.2977 (p &lt; 0.000), indicating a strong negative effect of GDP on default likelihood; as GDP increases, the likelihood of default significantly decreases.</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optimal window of 33  indicates a 3-year lagged effect of GDP on default rates. The significant negative correlation between GDP performance and default rates suggests strong relationships between economic downturns and defaults.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Monitoring GDP trends can be a predictive tool for anticipating changes in default probabilities, crucial for economic planning and risk management.</a:t>
            </a:r>
            <a:endParaRPr sz="1100">
              <a:solidFill>
                <a:schemeClr val="dk1"/>
              </a:solidFill>
            </a:endParaRPr>
          </a:p>
        </p:txBody>
      </p:sp>
      <p:pic>
        <p:nvPicPr>
          <p:cNvPr id="658" name="Google Shape;658;p69"/>
          <p:cNvPicPr preferRelativeResize="0"/>
          <p:nvPr/>
        </p:nvPicPr>
        <p:blipFill>
          <a:blip r:embed="rId3">
            <a:alphaModFix/>
          </a:blip>
          <a:stretch>
            <a:fillRect/>
          </a:stretch>
        </p:blipFill>
        <p:spPr>
          <a:xfrm>
            <a:off x="152400" y="2392075"/>
            <a:ext cx="4576049" cy="259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64" name="Google Shape;664;p7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65" name="Google Shape;665;p70"/>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66" name="Google Shape;666;p70"/>
          <p:cNvSpPr txBox="1"/>
          <p:nvPr/>
        </p:nvSpPr>
        <p:spPr>
          <a:xfrm>
            <a:off x="119075" y="1005600"/>
            <a:ext cx="44193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Graph Overview:</a:t>
            </a:r>
            <a:endParaRPr b="1"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Blue dots </a:t>
            </a:r>
            <a:r>
              <a:rPr lang="en" sz="1100">
                <a:solidFill>
                  <a:schemeClr val="dk1"/>
                </a:solidFill>
              </a:rPr>
              <a:t>represent the original data points of default likelihood against smoothed GDP values.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The red line </a:t>
            </a:r>
            <a:r>
              <a:rPr lang="en" sz="1100">
                <a:solidFill>
                  <a:schemeClr val="dk1"/>
                </a:solidFill>
              </a:rPr>
              <a:t>illustrates the moving average regression, showing a clear negative trend between GDP and default likelihood.</a:t>
            </a:r>
            <a:endParaRPr sz="1100">
              <a:solidFill>
                <a:schemeClr val="dk1"/>
              </a:solidFill>
            </a:endParaRPr>
          </a:p>
        </p:txBody>
      </p:sp>
      <p:pic>
        <p:nvPicPr>
          <p:cNvPr id="667" name="Google Shape;667;p70"/>
          <p:cNvPicPr preferRelativeResize="0"/>
          <p:nvPr/>
        </p:nvPicPr>
        <p:blipFill>
          <a:blip r:embed="rId4">
            <a:alphaModFix/>
          </a:blip>
          <a:stretch>
            <a:fillRect/>
          </a:stretch>
        </p:blipFill>
        <p:spPr>
          <a:xfrm>
            <a:off x="4572000" y="1126385"/>
            <a:ext cx="4492324" cy="3593866"/>
          </a:xfrm>
          <a:prstGeom prst="rect">
            <a:avLst/>
          </a:prstGeom>
          <a:noFill/>
          <a:ln>
            <a:noFill/>
          </a:ln>
        </p:spPr>
      </p:pic>
      <p:sp>
        <p:nvSpPr>
          <p:cNvPr id="668" name="Google Shape;668;p70"/>
          <p:cNvSpPr txBox="1"/>
          <p:nvPr/>
        </p:nvSpPr>
        <p:spPr>
          <a:xfrm>
            <a:off x="146025" y="2037450"/>
            <a:ext cx="4349100" cy="25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Key Observations: Understanding Data Variability</a:t>
            </a:r>
            <a:endParaRPr sz="1100">
              <a:solidFill>
                <a:srgbClr val="0E0E51"/>
              </a:solidFill>
            </a:endParaRPr>
          </a:p>
          <a:p>
            <a:pPr indent="-100076" lvl="0" marL="228600" rtl="0" algn="l">
              <a:lnSpc>
                <a:spcPct val="80000"/>
              </a:lnSpc>
              <a:spcBef>
                <a:spcPts val="0"/>
              </a:spcBef>
              <a:spcAft>
                <a:spcPts val="0"/>
              </a:spcAft>
              <a:buClr>
                <a:schemeClr val="dk1"/>
              </a:buClr>
              <a:buSzPts val="1000"/>
              <a:buChar char="●"/>
            </a:pPr>
            <a:r>
              <a:rPr lang="en" sz="1100">
                <a:solidFill>
                  <a:srgbClr val="0E0E51"/>
                </a:solidFill>
              </a:rPr>
              <a:t>Scatter of Data Points: Not uniformly distributed; varies widely at higher GDP levels, indicating influences beyond GDP alone (e.g., fiscal policy changes, economic shocks).</a:t>
            </a:r>
            <a:endParaRPr sz="1100">
              <a:solidFill>
                <a:srgbClr val="0E0E51"/>
              </a:solidFill>
            </a:endParaRPr>
          </a:p>
          <a:p>
            <a:pPr indent="-100076" lvl="0" marL="228600" rtl="0" algn="l">
              <a:lnSpc>
                <a:spcPct val="80000"/>
              </a:lnSpc>
              <a:spcBef>
                <a:spcPts val="0"/>
              </a:spcBef>
              <a:spcAft>
                <a:spcPts val="0"/>
              </a:spcAft>
              <a:buClr>
                <a:schemeClr val="dk1"/>
              </a:buClr>
              <a:buSzPts val="1000"/>
              <a:buChar char="●"/>
            </a:pPr>
            <a:r>
              <a:rPr lang="en" sz="1100">
                <a:solidFill>
                  <a:srgbClr val="0E0E51"/>
                </a:solidFill>
              </a:rPr>
              <a:t> Density of Points: Denser in some areas, suggesting consistent default likelihood or more data availability. Sparse Areas indicate less data or stability in the relationship, complicating precise predictions.</a:t>
            </a:r>
            <a:endParaRPr sz="1100">
              <a:solidFill>
                <a:srgbClr val="0E0E51"/>
              </a:solidFill>
            </a:endParaRPr>
          </a:p>
          <a:p>
            <a:pPr indent="0" lvl="0" marL="0" rtl="0" algn="l">
              <a:lnSpc>
                <a:spcPct val="80000"/>
              </a:lnSpc>
              <a:spcBef>
                <a:spcPts val="408"/>
              </a:spcBef>
              <a:spcAft>
                <a:spcPts val="0"/>
              </a:spcAft>
              <a:buNone/>
            </a:pPr>
            <a:r>
              <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Implications for Economic Analysis:</a:t>
            </a:r>
            <a:endParaRPr b="1" sz="1100">
              <a:solidFill>
                <a:schemeClr val="lt1"/>
              </a:solidFill>
            </a:endParaRPr>
          </a:p>
          <a:p>
            <a:pPr indent="-100076" lvl="0" marL="228600" rtl="0" algn="l">
              <a:lnSpc>
                <a:spcPct val="80000"/>
              </a:lnSpc>
              <a:spcBef>
                <a:spcPts val="408"/>
              </a:spcBef>
              <a:spcAft>
                <a:spcPts val="0"/>
              </a:spcAft>
              <a:buClr>
                <a:schemeClr val="dk1"/>
              </a:buClr>
              <a:buSzPts val="1000"/>
              <a:buChar char="●"/>
            </a:pPr>
            <a:r>
              <a:rPr lang="en" sz="1100">
                <a:solidFill>
                  <a:srgbClr val="0E0E51"/>
                </a:solidFill>
              </a:rPr>
              <a:t>Risk Assessment &amp; Planning: High variability around the regression line indicates the need for additional indicators in economic models for more accurate forecasting and risk management.Relying solely on GDP for predicting default likelihood is insufficient; incorporating a broader range of economic indicators enhances understanding and planning.</a:t>
            </a:r>
            <a:endParaRPr sz="1100">
              <a:solidFill>
                <a:srgbClr val="0E0E5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74" name="Google Shape;674;p7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75" name="Google Shape;675;p71"/>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 </a:t>
            </a:r>
            <a:endParaRPr b="0" sz="1253">
              <a:solidFill>
                <a:schemeClr val="dk1"/>
              </a:solidFill>
            </a:endParaRPr>
          </a:p>
        </p:txBody>
      </p:sp>
      <p:sp>
        <p:nvSpPr>
          <p:cNvPr id="676" name="Google Shape;676;p71"/>
          <p:cNvSpPr txBox="1"/>
          <p:nvPr/>
        </p:nvSpPr>
        <p:spPr>
          <a:xfrm>
            <a:off x="119075" y="958300"/>
            <a:ext cx="5081100" cy="118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 </a:t>
            </a:r>
            <a:r>
              <a:rPr lang="en" sz="1100">
                <a:solidFill>
                  <a:schemeClr val="dk1"/>
                </a:solidFill>
              </a:rPr>
              <a:t>Represents the scaled Consumer Price Index (CPI) in Chile, showing general price level changes over time.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 </a:t>
            </a:r>
            <a:r>
              <a:rPr lang="en" sz="1100">
                <a:solidFill>
                  <a:schemeClr val="dk1"/>
                </a:solidFill>
              </a:rPr>
              <a:t>Depicts the default rate, demonstrating how default rates have changed over the same period.</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Default Rate: defined as the proportion of loans that are unpaid or written off, calculated monthly based on their issuance dates.</a:t>
            </a:r>
            <a:endParaRPr sz="1100">
              <a:solidFill>
                <a:schemeClr val="dk1"/>
              </a:solidFill>
            </a:endParaRPr>
          </a:p>
        </p:txBody>
      </p:sp>
      <p:sp>
        <p:nvSpPr>
          <p:cNvPr id="677" name="Google Shape;677;p71"/>
          <p:cNvSpPr txBox="1"/>
          <p:nvPr/>
        </p:nvSpPr>
        <p:spPr>
          <a:xfrm>
            <a:off x="5753625" y="1005600"/>
            <a:ext cx="3390300" cy="38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CPI Growth: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Steady increase from 2010, with a sharp acceleration post-2020, indicating significant inflationary pressures in recent years.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Default Rate Trends: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Low and relatively stable default rates during the initial years, with a  rise beginning around 2020, parallel to the spike in CPI.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Dramatically rises beginning around 2022, with trend continuing to-date.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simultaneous sharp rise in both CPI and default rates post-2020 suggests a possible correlation where rising inflation may be impacting economic stability, increasing financial strain and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Economic Insight: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steep increase in default likelihood coinciding with rising inflation could indicate that higher costs of living and operational costs may be financially straining entities responsible for highway maintenance or usage, leading to increased defaults.</a:t>
            </a:r>
            <a:endParaRPr sz="1100">
              <a:solidFill>
                <a:schemeClr val="dk1"/>
              </a:solidFill>
            </a:endParaRPr>
          </a:p>
        </p:txBody>
      </p:sp>
      <p:pic>
        <p:nvPicPr>
          <p:cNvPr id="678" name="Google Shape;678;p71"/>
          <p:cNvPicPr preferRelativeResize="0"/>
          <p:nvPr/>
        </p:nvPicPr>
        <p:blipFill>
          <a:blip r:embed="rId3">
            <a:alphaModFix/>
          </a:blip>
          <a:stretch>
            <a:fillRect/>
          </a:stretch>
        </p:blipFill>
        <p:spPr>
          <a:xfrm>
            <a:off x="152400" y="2296000"/>
            <a:ext cx="5218799" cy="2695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84" name="Google Shape;684;p7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85" name="Google Shape;685;p72"/>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a:t>
            </a:r>
            <a:endParaRPr b="0" sz="1253">
              <a:solidFill>
                <a:schemeClr val="dk1"/>
              </a:solidFill>
            </a:endParaRPr>
          </a:p>
        </p:txBody>
      </p:sp>
      <p:sp>
        <p:nvSpPr>
          <p:cNvPr id="686" name="Google Shape;686;p72"/>
          <p:cNvSpPr txBox="1"/>
          <p:nvPr/>
        </p:nvSpPr>
        <p:spPr>
          <a:xfrm>
            <a:off x="119075" y="958288"/>
            <a:ext cx="70086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a:t>
            </a:r>
            <a:r>
              <a:rPr b="1" lang="en" sz="1100">
                <a:solidFill>
                  <a:schemeClr val="lt1"/>
                </a:solidFill>
              </a:rPr>
              <a:t> Analysis with </a:t>
            </a:r>
            <a:r>
              <a:rPr b="1" lang="en" sz="1100">
                <a:solidFill>
                  <a:schemeClr val="lt1"/>
                </a:solidFill>
              </a:rPr>
              <a:t>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Chilean CPI (Monthly)</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Index,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 </a:t>
            </a:r>
            <a:r>
              <a:rPr lang="en" sz="1100">
                <a:solidFill>
                  <a:schemeClr val="dk1"/>
                </a:solidFill>
              </a:rPr>
              <a:t>31</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687" name="Google Shape;687;p72"/>
          <p:cNvSpPr txBox="1"/>
          <p:nvPr/>
        </p:nvSpPr>
        <p:spPr>
          <a:xfrm>
            <a:off x="4723875" y="958300"/>
            <a:ext cx="4420200" cy="371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84.8% of the variance in default likelihood (R-squared=0.848), demonstrating a strong model fit., with an adjusted R-squared of 0.845 confirming model robustness.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257.0, with a highly significant probability (Prob (F-statistic): 1.88e-20), indicates that the relationship between CPI and default rates is statistically significant and not due to chance.</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10.9202 (p &lt; 0.000), suggesting a high baseline likelihood of default irrespective of CPI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CPI Coefficient: 9.7682(p &lt; 0.000), showing a strong positive impact of CPI on default likelihood; as CPI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marR="0" rtl="0" algn="l">
              <a:lnSpc>
                <a:spcPct val="80000"/>
              </a:lnSpc>
              <a:spcBef>
                <a:spcPts val="408"/>
              </a:spcBef>
              <a:spcAft>
                <a:spcPts val="0"/>
              </a:spcAft>
              <a:buNone/>
            </a:pPr>
            <a:r>
              <a:rPr b="1" lang="en" sz="1100">
                <a:solidFill>
                  <a:schemeClr val="lt1"/>
                </a:solidFill>
              </a:rPr>
              <a:t>Implications:</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optimal window of 31  indicates a 2.5-year lagged effect of CPI on default rates. </a:t>
            </a:r>
            <a:r>
              <a:rPr lang="en" sz="1100">
                <a:solidFill>
                  <a:schemeClr val="dk1"/>
                </a:solidFill>
              </a:rPr>
              <a:t>The significant positive relationship suggests that rising inflation is closely linked to elevated default risks.</a:t>
            </a:r>
            <a:endParaRPr sz="1100">
              <a:solidFill>
                <a:schemeClr val="dk1"/>
              </a:solidFill>
            </a:endParaRPr>
          </a:p>
        </p:txBody>
      </p:sp>
      <p:pic>
        <p:nvPicPr>
          <p:cNvPr id="688" name="Google Shape;688;p72"/>
          <p:cNvPicPr preferRelativeResize="0"/>
          <p:nvPr/>
        </p:nvPicPr>
        <p:blipFill>
          <a:blip r:embed="rId3">
            <a:alphaModFix/>
          </a:blip>
          <a:stretch>
            <a:fillRect/>
          </a:stretch>
        </p:blipFill>
        <p:spPr>
          <a:xfrm>
            <a:off x="119075" y="2389852"/>
            <a:ext cx="4349051" cy="24790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94" name="Google Shape;694;p7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95" name="Google Shape;695;p73"/>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 </a:t>
            </a:r>
            <a:endParaRPr b="0" sz="1253">
              <a:solidFill>
                <a:schemeClr val="dk1"/>
              </a:solidFill>
            </a:endParaRPr>
          </a:p>
        </p:txBody>
      </p:sp>
      <p:sp>
        <p:nvSpPr>
          <p:cNvPr id="696" name="Google Shape;696;p73"/>
          <p:cNvSpPr txBox="1"/>
          <p:nvPr/>
        </p:nvSpPr>
        <p:spPr>
          <a:xfrm>
            <a:off x="110925" y="938100"/>
            <a:ext cx="46332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Graph Overview:</a:t>
            </a:r>
            <a:endParaRPr b="1"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Blue dots </a:t>
            </a:r>
            <a:r>
              <a:rPr lang="en" sz="1100">
                <a:solidFill>
                  <a:schemeClr val="dk1"/>
                </a:solidFill>
              </a:rPr>
              <a:t>represent t</a:t>
            </a:r>
            <a:r>
              <a:rPr lang="en" sz="1100">
                <a:solidFill>
                  <a:schemeClr val="dk1"/>
                </a:solidFill>
              </a:rPr>
              <a:t>he original data points of default rates plotted against smoothed values of CPI.</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The red line </a:t>
            </a:r>
            <a:r>
              <a:rPr lang="en" sz="1100">
                <a:solidFill>
                  <a:schemeClr val="dk1"/>
                </a:solidFill>
              </a:rPr>
              <a:t>shows the moving average regression line, displaying the relationship between CPI and default rates over time.</a:t>
            </a:r>
            <a:endParaRPr sz="1100">
              <a:solidFill>
                <a:schemeClr val="dk1"/>
              </a:solidFill>
            </a:endParaRPr>
          </a:p>
        </p:txBody>
      </p:sp>
      <p:sp>
        <p:nvSpPr>
          <p:cNvPr id="697" name="Google Shape;697;p73"/>
          <p:cNvSpPr txBox="1"/>
          <p:nvPr/>
        </p:nvSpPr>
        <p:spPr>
          <a:xfrm>
            <a:off x="4744125" y="1038225"/>
            <a:ext cx="4239300" cy="35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Key Observations</a:t>
            </a:r>
            <a:endParaRPr b="1" sz="1100">
              <a:solidFill>
                <a:schemeClr val="lt1"/>
              </a:solidFill>
            </a:endParaRPr>
          </a:p>
          <a:p>
            <a:pPr indent="0" lvl="0" marL="0" rtl="0" algn="l">
              <a:lnSpc>
                <a:spcPct val="115000"/>
              </a:lnSpc>
              <a:spcBef>
                <a:spcPts val="0"/>
              </a:spcBef>
              <a:spcAft>
                <a:spcPts val="0"/>
              </a:spcAft>
              <a:buNone/>
            </a:pPr>
            <a:r>
              <a:t/>
            </a:r>
            <a:endParaRPr b="1" sz="1100">
              <a:solidFill>
                <a:schemeClr val="lt1"/>
              </a:solidFill>
            </a:endParaRPr>
          </a:p>
          <a:p>
            <a:pPr indent="0" lvl="0" marL="0" rtl="0" algn="l">
              <a:lnSpc>
                <a:spcPct val="80000"/>
              </a:lnSpc>
              <a:spcBef>
                <a:spcPts val="0"/>
              </a:spcBef>
              <a:spcAft>
                <a:spcPts val="0"/>
              </a:spcAft>
              <a:buNone/>
            </a:pPr>
            <a:r>
              <a:rPr b="1" lang="en" sz="1100">
                <a:solidFill>
                  <a:schemeClr val="lt1"/>
                </a:solidFill>
              </a:rPr>
              <a:t>Close Correlation:</a:t>
            </a:r>
            <a:endParaRPr b="1" sz="1100">
              <a:solidFill>
                <a:schemeClr val="lt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Data points closely align with the regression line, indicating a strong positive correlation between CPI and default rates.</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Suggests that changes in CPI are closely mirrored by changes in default rates.</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Consistent Spread</a:t>
            </a:r>
            <a:r>
              <a:rPr lang="en" sz="1100">
                <a:solidFill>
                  <a:schemeClr val="lt1"/>
                </a:solidFill>
              </a:rPr>
              <a:t>: </a:t>
            </a:r>
            <a:endParaRPr sz="1100">
              <a:solidFill>
                <a:schemeClr val="lt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Spread of default rates around the regression line is relatively narrow at most CPI levels</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Implies that CPI is a consistent and significant predictor of default rates.</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Regression Line Precision</a:t>
            </a:r>
            <a:r>
              <a:rPr lang="en" sz="1100">
                <a:solidFill>
                  <a:srgbClr val="0E0E51"/>
                </a:solidFill>
              </a:rPr>
              <a:t>:</a:t>
            </a:r>
            <a:endParaRPr sz="1100">
              <a:solidFill>
                <a:srgbClr val="0E0E5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Precision of the regression line is notable particularly at moderate CPI levels, capturing the relationship with high accuracy. </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However, as CPI increases, precision of the regression line diminishes slightly.</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Suggests that while CPI remains a significant predictor of defaults, its predictive power may be less robust under conditions of high inflation, where other indicators may have more influence. </a:t>
            </a:r>
            <a:endParaRPr sz="1100">
              <a:solidFill>
                <a:srgbClr val="0E0E51"/>
              </a:solidFill>
            </a:endParaRPr>
          </a:p>
        </p:txBody>
      </p:sp>
      <p:pic>
        <p:nvPicPr>
          <p:cNvPr id="698" name="Google Shape;698;p73"/>
          <p:cNvPicPr preferRelativeResize="0"/>
          <p:nvPr/>
        </p:nvPicPr>
        <p:blipFill>
          <a:blip r:embed="rId3">
            <a:alphaModFix/>
          </a:blip>
          <a:stretch>
            <a:fillRect/>
          </a:stretch>
        </p:blipFill>
        <p:spPr>
          <a:xfrm>
            <a:off x="345475" y="1859400"/>
            <a:ext cx="3760998" cy="297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04" name="Google Shape;704;p7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05" name="Google Shape;705;p7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2.2.3 Household Conditions: Household Debt</a:t>
            </a:r>
            <a:endParaRPr b="0" sz="1253">
              <a:solidFill>
                <a:schemeClr val="dk1"/>
              </a:solidFill>
            </a:endParaRPr>
          </a:p>
        </p:txBody>
      </p:sp>
      <p:sp>
        <p:nvSpPr>
          <p:cNvPr id="706" name="Google Shape;706;p74"/>
          <p:cNvSpPr txBox="1"/>
          <p:nvPr/>
        </p:nvSpPr>
        <p:spPr>
          <a:xfrm>
            <a:off x="173025" y="962025"/>
            <a:ext cx="45087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a:t>
            </a:r>
            <a:r>
              <a:rPr lang="en" sz="1100">
                <a:solidFill>
                  <a:schemeClr val="dk1"/>
                </a:solidFill>
              </a:rPr>
              <a:t>: Tracks household debt as a percentage of GDP, highlighting changes in household financial burden.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Represents highway default rates, illustrating fluctuations in financial obligations.</a:t>
            </a:r>
            <a:endParaRPr sz="1100">
              <a:solidFill>
                <a:schemeClr val="dk1"/>
              </a:solidFill>
            </a:endParaRPr>
          </a:p>
        </p:txBody>
      </p:sp>
      <p:sp>
        <p:nvSpPr>
          <p:cNvPr id="707" name="Google Shape;707;p74"/>
          <p:cNvSpPr txBox="1"/>
          <p:nvPr/>
        </p:nvSpPr>
        <p:spPr>
          <a:xfrm>
            <a:off x="5810700" y="275250"/>
            <a:ext cx="3333300" cy="4593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Between Debt and Default: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As household debt relative to GDP increases, so do default rates, suggesting a direct relationship where higher debt levels may be driving defaults.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Divergent Movements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2008-2012 Period: Decreasing Debt, Stable Defaults: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This period perhaps reflects a post-crisis adjustment where households are deleveraging, yet defaults do not increase, possibly due to stabilizing economic policies or relief measures.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2012-2016 Period:Increasing Debt, Stable Defaults</a:t>
            </a:r>
            <a:r>
              <a:rPr lang="en" sz="1100">
                <a:solidFill>
                  <a:schemeClr val="dk1"/>
                </a:solidFill>
              </a:rPr>
              <a: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As household debt begins to increase after 2012, default rates initially remain stable. Could indicate that the increasing debt had not yet reached a critical threshold affecting default rates, or that credit was still sustainably managed.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Post-2018 Period:Rapidly Increasing Debt, Sharp Increase in Defaults:</a:t>
            </a:r>
            <a:r>
              <a:rPr lang="en" sz="1100">
                <a:solidFill>
                  <a:schemeClr val="dk1"/>
                </a:solidFill>
              </a:rPr>
              <a:t>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Although this period shows both metrics rising, the acceleration rates differ. Debt increases at a faster pace initially before defaults begin to sharply increase. The lag suggests that households initially coped with higher debt levels before financial pressures led to increased defaults.</a:t>
            </a:r>
            <a:endParaRPr sz="1100">
              <a:solidFill>
                <a:schemeClr val="dk1"/>
              </a:solidFill>
            </a:endParaRPr>
          </a:p>
        </p:txBody>
      </p:sp>
      <p:pic>
        <p:nvPicPr>
          <p:cNvPr id="708" name="Google Shape;708;p74"/>
          <p:cNvPicPr preferRelativeResize="0"/>
          <p:nvPr/>
        </p:nvPicPr>
        <p:blipFill>
          <a:blip r:embed="rId3">
            <a:alphaModFix/>
          </a:blip>
          <a:stretch>
            <a:fillRect/>
          </a:stretch>
        </p:blipFill>
        <p:spPr>
          <a:xfrm>
            <a:off x="0" y="1876425"/>
            <a:ext cx="5654150" cy="2883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14" name="Google Shape;714;p7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15" name="Google Shape;715;p7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2.2.3 Household Conditions: Household Debt</a:t>
            </a:r>
            <a:endParaRPr b="0" sz="1253">
              <a:solidFill>
                <a:schemeClr val="dk1"/>
              </a:solidFill>
            </a:endParaRPr>
          </a:p>
        </p:txBody>
      </p:sp>
      <p:pic>
        <p:nvPicPr>
          <p:cNvPr id="716" name="Google Shape;716;p75"/>
          <p:cNvPicPr preferRelativeResize="0"/>
          <p:nvPr/>
        </p:nvPicPr>
        <p:blipFill>
          <a:blip r:embed="rId3">
            <a:alphaModFix/>
          </a:blip>
          <a:stretch>
            <a:fillRect/>
          </a:stretch>
        </p:blipFill>
        <p:spPr>
          <a:xfrm>
            <a:off x="173025" y="2438975"/>
            <a:ext cx="4512500" cy="2515901"/>
          </a:xfrm>
          <a:prstGeom prst="rect">
            <a:avLst/>
          </a:prstGeom>
          <a:noFill/>
          <a:ln>
            <a:noFill/>
          </a:ln>
        </p:spPr>
      </p:pic>
      <p:sp>
        <p:nvSpPr>
          <p:cNvPr id="717" name="Google Shape;717;p75"/>
          <p:cNvSpPr txBox="1"/>
          <p:nvPr/>
        </p:nvSpPr>
        <p:spPr>
          <a:xfrm>
            <a:off x="119075" y="958300"/>
            <a:ext cx="52710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with 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Chilean Household Debt, Loans &amp; Debt Securities</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 of GDP,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 </a:t>
            </a:r>
            <a:r>
              <a:rPr lang="en" sz="1100">
                <a:solidFill>
                  <a:schemeClr val="dk1"/>
                </a:solidFill>
              </a:rPr>
              <a:t>12</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718" name="Google Shape;718;p75"/>
          <p:cNvSpPr txBox="1"/>
          <p:nvPr/>
        </p:nvSpPr>
        <p:spPr>
          <a:xfrm>
            <a:off x="5238600" y="1005600"/>
            <a:ext cx="3905400" cy="361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87.4% of the variance in default likelihood (R-squared=0.847),demonstrating a very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27.76 with a highly significant (Prob (F-statistic): 0.00622), indicates the relationship between household debt and default rates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12.6719 (p &lt; 0.000), suggesting a high baseline likelihood of default irrespective of household debt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Debt Coefficient: 8.8158 (p = 0.006), showing a strong positive impact of household debt on default likelihood; as debt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large optimal window and significant positive relationship between household debt and default likelihood suggests that rising household debt levels are closely linked to increased highway defaults, with a prolonged lagged effect. </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24" name="Google Shape;724;p7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25" name="Google Shape;725;p7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2.2.4 Urban Transportation: Santiago Interurban Highway Passage</a:t>
            </a:r>
            <a:endParaRPr sz="1253" u="sng"/>
          </a:p>
        </p:txBody>
      </p:sp>
      <p:sp>
        <p:nvSpPr>
          <p:cNvPr id="726" name="Google Shape;726;p76"/>
          <p:cNvSpPr txBox="1"/>
          <p:nvPr/>
        </p:nvSpPr>
        <p:spPr>
          <a:xfrm>
            <a:off x="119075" y="958300"/>
            <a:ext cx="45447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 </a:t>
            </a:r>
            <a:r>
              <a:rPr lang="en" sz="1100">
                <a:solidFill>
                  <a:schemeClr val="dk1"/>
                </a:solidFill>
              </a:rPr>
              <a:t>Represents the scaled number of vehicles passing through Santiago interurban highways over time.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Depicts the percentage of default in highway toll collections during the same period.</a:t>
            </a:r>
            <a:endParaRPr sz="1100">
              <a:solidFill>
                <a:schemeClr val="dk1"/>
              </a:solidFill>
            </a:endParaRPr>
          </a:p>
        </p:txBody>
      </p:sp>
      <p:sp>
        <p:nvSpPr>
          <p:cNvPr id="727" name="Google Shape;727;p76"/>
          <p:cNvSpPr txBox="1"/>
          <p:nvPr/>
        </p:nvSpPr>
        <p:spPr>
          <a:xfrm>
            <a:off x="5636750" y="610325"/>
            <a:ext cx="3580500" cy="4260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Traffic Volume Trends: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Notable increase from 2015 to 2019, a sharp decline in 2020 likely due to pandemic restrictions, followed by a recovery and growth in 2021 through 2023.</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Default Rate Trends: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Steady rise from 2015 onwards, with an acceleration in the increase rate from 2020 despite recovery in traffic volumes, suggesting ongoing financial or systemic challenges in toll collection.</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Insights: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Before 2020, traffic volumes and default rates showed a somewhat parallel trend, indicating consistent payment behavior relative to traffic. However, post-2020, the default rates continued to rise sharply, even as traffic volumes recovered, pointing to a disconnect between vehicle traffic and financial compliance.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Economic 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disconnect between rising vehicle traffic and increasing default rates post-2020 suggests that economic recovery in terms of traffic has not translated into improved financial compliance among toll users, possibly due to lingering economic hardships or changes in accustomed payment behavior.</a:t>
            </a:r>
            <a:endParaRPr sz="1100">
              <a:solidFill>
                <a:schemeClr val="dk1"/>
              </a:solidFill>
            </a:endParaRPr>
          </a:p>
        </p:txBody>
      </p:sp>
      <p:pic>
        <p:nvPicPr>
          <p:cNvPr id="728" name="Google Shape;728;p76"/>
          <p:cNvPicPr preferRelativeResize="0"/>
          <p:nvPr/>
        </p:nvPicPr>
        <p:blipFill>
          <a:blip r:embed="rId3">
            <a:alphaModFix/>
          </a:blip>
          <a:stretch>
            <a:fillRect/>
          </a:stretch>
        </p:blipFill>
        <p:spPr>
          <a:xfrm>
            <a:off x="0" y="1872700"/>
            <a:ext cx="5533027" cy="2754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34" name="Google Shape;734;p7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35" name="Google Shape;735;p7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2.2.4 Urban Transportation: Santiago Interurban Highway Passage</a:t>
            </a:r>
            <a:endParaRPr sz="1253" u="sng"/>
          </a:p>
        </p:txBody>
      </p:sp>
      <p:sp>
        <p:nvSpPr>
          <p:cNvPr id="736" name="Google Shape;736;p77"/>
          <p:cNvSpPr txBox="1"/>
          <p:nvPr/>
        </p:nvSpPr>
        <p:spPr>
          <a:xfrm>
            <a:off x="119075" y="958300"/>
            <a:ext cx="4636800" cy="1530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Santiago Interurban Highway Passage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Absolute Number,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737" name="Google Shape;737;p77"/>
          <p:cNvSpPr txBox="1"/>
          <p:nvPr/>
        </p:nvSpPr>
        <p:spPr>
          <a:xfrm>
            <a:off x="5366625" y="1005600"/>
            <a:ext cx="3786300" cy="361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62.4% of the variance in default likelihood (R-squared=0.627),demonstrating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13,25 with a highly significant (Prob (F-statistic): 0.00658), indicates the relationship between Santiago interurban  traffic volume and default rates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13.0596 (p &lt; 0.000), indicating a high baseline likelihood of default irrespective of traffic volume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Traffic Coefficient (INDEX_Scaled): 4.3875 (p = 0.007), showing a significant positive impact of traffic volume on default likelihood; as traffic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significant positive relationship between increased traffic volumes and higher default rates suggests that rising traffic levels on interurban highways are closely linked to increased defaults. </a:t>
            </a:r>
            <a:endParaRPr sz="1100">
              <a:solidFill>
                <a:schemeClr val="dk1"/>
              </a:solidFill>
            </a:endParaRPr>
          </a:p>
        </p:txBody>
      </p:sp>
      <p:pic>
        <p:nvPicPr>
          <p:cNvPr id="738" name="Google Shape;738;p77"/>
          <p:cNvPicPr preferRelativeResize="0"/>
          <p:nvPr/>
        </p:nvPicPr>
        <p:blipFill>
          <a:blip r:embed="rId3">
            <a:alphaModFix/>
          </a:blip>
          <a:stretch>
            <a:fillRect/>
          </a:stretch>
        </p:blipFill>
        <p:spPr>
          <a:xfrm>
            <a:off x="94951" y="2221035"/>
            <a:ext cx="4636799" cy="26398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0"/>
          <p:cNvSpPr txBox="1"/>
          <p:nvPr>
            <p:ph type="title"/>
          </p:nvPr>
        </p:nvSpPr>
        <p:spPr>
          <a:xfrm>
            <a:off x="249276" y="234375"/>
            <a:ext cx="4061400" cy="57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t>TABLE OF CONTENTS</a:t>
            </a:r>
            <a:endParaRPr sz="1800"/>
          </a:p>
        </p:txBody>
      </p:sp>
      <p:grpSp>
        <p:nvGrpSpPr>
          <p:cNvPr id="560" name="Google Shape;560;p60"/>
          <p:cNvGrpSpPr/>
          <p:nvPr/>
        </p:nvGrpSpPr>
        <p:grpSpPr>
          <a:xfrm>
            <a:off x="206366" y="840080"/>
            <a:ext cx="4104278" cy="922637"/>
            <a:chOff x="4749401" y="151448"/>
            <a:chExt cx="4113739" cy="1144001"/>
          </a:xfrm>
        </p:grpSpPr>
        <p:sp>
          <p:nvSpPr>
            <p:cNvPr id="561" name="Google Shape;561;p60"/>
            <p:cNvSpPr/>
            <p:nvPr/>
          </p:nvSpPr>
          <p:spPr>
            <a:xfrm>
              <a:off x="4749401" y="151448"/>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1: Project Overview</a:t>
              </a:r>
              <a:endParaRPr b="1" sz="1125">
                <a:solidFill>
                  <a:srgbClr val="FFFFFF"/>
                </a:solidFill>
              </a:endParaRPr>
            </a:p>
          </p:txBody>
        </p:sp>
        <p:sp>
          <p:nvSpPr>
            <p:cNvPr id="562" name="Google Shape;562;p60"/>
            <p:cNvSpPr/>
            <p:nvPr/>
          </p:nvSpPr>
          <p:spPr>
            <a:xfrm>
              <a:off x="4752540" y="520249"/>
              <a:ext cx="4110600" cy="7752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650" u="none" cap="none" strike="noStrike">
                <a:solidFill>
                  <a:srgbClr val="FFFFFF"/>
                </a:solidFill>
                <a:latin typeface="Arial"/>
                <a:ea typeface="Arial"/>
                <a:cs typeface="Arial"/>
                <a:sym typeface="Arial"/>
              </a:endParaRPr>
            </a:p>
          </p:txBody>
        </p:sp>
        <p:sp>
          <p:nvSpPr>
            <p:cNvPr id="563" name="Google Shape;563;p60"/>
            <p:cNvSpPr txBox="1"/>
            <p:nvPr/>
          </p:nvSpPr>
          <p:spPr>
            <a:xfrm>
              <a:off x="4755210" y="455600"/>
              <a:ext cx="4106100" cy="690600"/>
            </a:xfrm>
            <a:prstGeom prst="rect">
              <a:avLst/>
            </a:prstGeom>
            <a:noFill/>
            <a:ln>
              <a:noFill/>
            </a:ln>
          </p:spPr>
          <p:txBody>
            <a:bodyPr anchorCtr="0" anchor="t" bIns="21600" lIns="27000" spcFirstLastPara="1" rIns="27000" wrap="square" tIns="27000">
              <a:sp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1.1 Project Background</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1.2 Goals and Progress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1.3 Data Sources</a:t>
              </a:r>
              <a:endParaRPr sz="1100">
                <a:solidFill>
                  <a:srgbClr val="324146"/>
                </a:solidFill>
              </a:endParaRPr>
            </a:p>
          </p:txBody>
        </p:sp>
      </p:grpSp>
      <p:grpSp>
        <p:nvGrpSpPr>
          <p:cNvPr id="564" name="Google Shape;564;p60"/>
          <p:cNvGrpSpPr/>
          <p:nvPr/>
        </p:nvGrpSpPr>
        <p:grpSpPr>
          <a:xfrm>
            <a:off x="203064" y="1813535"/>
            <a:ext cx="4110911" cy="2064442"/>
            <a:chOff x="4746301" y="697760"/>
            <a:chExt cx="4110911" cy="2064442"/>
          </a:xfrm>
        </p:grpSpPr>
        <p:sp>
          <p:nvSpPr>
            <p:cNvPr id="565" name="Google Shape;565;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2: Macroeconomic Correlation Analysis</a:t>
              </a:r>
              <a:endParaRPr b="1" sz="1125">
                <a:solidFill>
                  <a:srgbClr val="FFFFFF"/>
                </a:solidFill>
              </a:endParaRPr>
            </a:p>
          </p:txBody>
        </p:sp>
        <p:sp>
          <p:nvSpPr>
            <p:cNvPr id="566" name="Google Shape;566;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2.1 Univariate Correlation</a:t>
              </a:r>
              <a:endParaRPr sz="1700"/>
            </a:p>
          </p:txBody>
        </p:sp>
        <p:sp>
          <p:nvSpPr>
            <p:cNvPr id="567" name="Google Shape;567;p60"/>
            <p:cNvSpPr/>
            <p:nvPr/>
          </p:nvSpPr>
          <p:spPr>
            <a:xfrm>
              <a:off x="4748697" y="2443002"/>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2.3 Multivariate Correlation</a:t>
              </a:r>
              <a:endParaRPr sz="1700"/>
            </a:p>
          </p:txBody>
        </p:sp>
        <p:sp>
          <p:nvSpPr>
            <p:cNvPr id="568" name="Google Shape;568;p60"/>
            <p:cNvSpPr/>
            <p:nvPr/>
          </p:nvSpPr>
          <p:spPr>
            <a:xfrm>
              <a:off x="4746313" y="1311100"/>
              <a:ext cx="4110900" cy="11319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2.1.1 Approach</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 Univariate Correlation: Analysis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2.2.1 General Economic Conditions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2.2.2 Inflation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2.2.3 Household Conditions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2.2.4 Urban Transportation</a:t>
              </a:r>
              <a:endParaRPr sz="1100">
                <a:solidFill>
                  <a:srgbClr val="324146"/>
                </a:solidFill>
              </a:endParaRPr>
            </a:p>
          </p:txBody>
        </p:sp>
      </p:grpSp>
      <p:sp>
        <p:nvSpPr>
          <p:cNvPr id="569" name="Google Shape;569;p60"/>
          <p:cNvSpPr/>
          <p:nvPr/>
        </p:nvSpPr>
        <p:spPr>
          <a:xfrm>
            <a:off x="203075" y="3852575"/>
            <a:ext cx="4110900" cy="9225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2.3.1 Approach</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2.3.2 Variable Observation and Processing</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2.3.3 Feature Selection and Regression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2.3.4 Model Compare and Contrast</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2.3.5 General Conclusions and Explanations</a:t>
            </a:r>
            <a:endParaRPr sz="1100">
              <a:solidFill>
                <a:srgbClr val="324146"/>
              </a:solidFill>
            </a:endParaRPr>
          </a:p>
        </p:txBody>
      </p:sp>
      <p:sp>
        <p:nvSpPr>
          <p:cNvPr id="570" name="Google Shape;570;p60"/>
          <p:cNvSpPr/>
          <p:nvPr/>
        </p:nvSpPr>
        <p:spPr>
          <a:xfrm>
            <a:off x="4771625" y="2148725"/>
            <a:ext cx="4110900" cy="4347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3.2.1 Equifax Score vs.Payment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3.2.2 Equifax Levels vs. Payment Behavior</a:t>
            </a:r>
            <a:endParaRPr sz="1100">
              <a:solidFill>
                <a:srgbClr val="324146"/>
              </a:solidFill>
            </a:endParaRPr>
          </a:p>
        </p:txBody>
      </p:sp>
      <p:grpSp>
        <p:nvGrpSpPr>
          <p:cNvPr id="571" name="Google Shape;571;p60"/>
          <p:cNvGrpSpPr/>
          <p:nvPr/>
        </p:nvGrpSpPr>
        <p:grpSpPr>
          <a:xfrm>
            <a:off x="4771614" y="293710"/>
            <a:ext cx="4110911" cy="1855017"/>
            <a:chOff x="4746301" y="697760"/>
            <a:chExt cx="4110911" cy="1855017"/>
          </a:xfrm>
        </p:grpSpPr>
        <p:sp>
          <p:nvSpPr>
            <p:cNvPr id="572" name="Google Shape;572;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3: Predictive Model: Data EDA</a:t>
              </a:r>
              <a:endParaRPr b="1" sz="1125">
                <a:solidFill>
                  <a:srgbClr val="FFFFFF"/>
                </a:solidFill>
              </a:endParaRPr>
            </a:p>
          </p:txBody>
        </p:sp>
        <p:sp>
          <p:nvSpPr>
            <p:cNvPr id="573" name="Google Shape;573;p60"/>
            <p:cNvSpPr/>
            <p:nvPr/>
          </p:nvSpPr>
          <p:spPr>
            <a:xfrm>
              <a:off x="4748722" y="2233577"/>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3.2 Equifax Data EDA</a:t>
              </a:r>
              <a:endParaRPr sz="1700"/>
            </a:p>
          </p:txBody>
        </p:sp>
        <p:sp>
          <p:nvSpPr>
            <p:cNvPr id="574" name="Google Shape;574;p60"/>
            <p:cNvSpPr/>
            <p:nvPr/>
          </p:nvSpPr>
          <p:spPr>
            <a:xfrm>
              <a:off x="4746313" y="1310775"/>
              <a:ext cx="4110900" cy="9228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a:t>
              </a:r>
              <a:r>
                <a:rPr lang="en" sz="1100">
                  <a:solidFill>
                    <a:srgbClr val="324146"/>
                  </a:solidFill>
                </a:rPr>
                <a:t>.1.1 Payment Behavior Consistency</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3.1.2 Toll Fee Amount vs. 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3.1.3 Document Type vs. 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3.1.4 Product Type vs.Payment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3.1.5 Payment Delay vs. Payment Behavior</a:t>
              </a:r>
              <a:endParaRPr sz="1100">
                <a:solidFill>
                  <a:srgbClr val="324146"/>
                </a:solidFill>
              </a:endParaRPr>
            </a:p>
          </p:txBody>
        </p:sp>
        <p:sp>
          <p:nvSpPr>
            <p:cNvPr id="575" name="Google Shape;575;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3.1 Vespucio </a:t>
              </a:r>
              <a:r>
                <a:rPr b="1" lang="en" sz="1125">
                  <a:solidFill>
                    <a:srgbClr val="E13C32"/>
                  </a:solidFill>
                </a:rPr>
                <a:t>Data EDA</a:t>
              </a:r>
              <a:endParaRPr sz="1700"/>
            </a:p>
          </p:txBody>
        </p:sp>
      </p:grpSp>
      <p:sp>
        <p:nvSpPr>
          <p:cNvPr id="576" name="Google Shape;576;p60"/>
          <p:cNvSpPr/>
          <p:nvPr/>
        </p:nvSpPr>
        <p:spPr>
          <a:xfrm>
            <a:off x="4771625" y="4362738"/>
            <a:ext cx="4110900" cy="4347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a:t>
            </a:r>
            <a:r>
              <a:rPr lang="en" sz="1100">
                <a:solidFill>
                  <a:srgbClr val="324146"/>
                </a:solidFill>
              </a:rPr>
              <a:t>.2.1 Variable Selection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4.2.2 K-means Clustering</a:t>
            </a:r>
            <a:endParaRPr sz="1100">
              <a:solidFill>
                <a:srgbClr val="324146"/>
              </a:solidFill>
            </a:endParaRPr>
          </a:p>
        </p:txBody>
      </p:sp>
      <p:grpSp>
        <p:nvGrpSpPr>
          <p:cNvPr id="577" name="Google Shape;577;p60"/>
          <p:cNvGrpSpPr/>
          <p:nvPr/>
        </p:nvGrpSpPr>
        <p:grpSpPr>
          <a:xfrm>
            <a:off x="4771614" y="2736323"/>
            <a:ext cx="4110911" cy="1626417"/>
            <a:chOff x="4746301" y="697760"/>
            <a:chExt cx="4110911" cy="1626417"/>
          </a:xfrm>
        </p:grpSpPr>
        <p:sp>
          <p:nvSpPr>
            <p:cNvPr id="578" name="Google Shape;578;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4: Predictive Model</a:t>
              </a:r>
              <a:endParaRPr b="1" sz="1125">
                <a:solidFill>
                  <a:srgbClr val="FFFFFF"/>
                </a:solidFill>
              </a:endParaRPr>
            </a:p>
          </p:txBody>
        </p:sp>
        <p:sp>
          <p:nvSpPr>
            <p:cNvPr id="579" name="Google Shape;579;p60"/>
            <p:cNvSpPr/>
            <p:nvPr/>
          </p:nvSpPr>
          <p:spPr>
            <a:xfrm>
              <a:off x="4748722" y="2004977"/>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4.2 </a:t>
              </a:r>
              <a:r>
                <a:rPr b="1" lang="en" sz="1125">
                  <a:solidFill>
                    <a:srgbClr val="E13C32"/>
                  </a:solidFill>
                </a:rPr>
                <a:t> Cluster Analysis</a:t>
              </a:r>
              <a:endParaRPr sz="1700"/>
            </a:p>
          </p:txBody>
        </p:sp>
        <p:sp>
          <p:nvSpPr>
            <p:cNvPr id="580" name="Google Shape;580;p60"/>
            <p:cNvSpPr/>
            <p:nvPr/>
          </p:nvSpPr>
          <p:spPr>
            <a:xfrm>
              <a:off x="4746313" y="1310785"/>
              <a:ext cx="4110900" cy="7254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a:t>
              </a:r>
              <a:r>
                <a:rPr lang="en" sz="1100">
                  <a:solidFill>
                    <a:srgbClr val="324146"/>
                  </a:solidFill>
                </a:rPr>
                <a:t>.1.1 Logistic Regression &amp; Random Forest</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4.1.2 XGBoost &amp; LightGBM</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4.1.3 Diving into Predictions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4.1.4 Next steps</a:t>
              </a:r>
              <a:endParaRPr sz="1100">
                <a:solidFill>
                  <a:srgbClr val="324146"/>
                </a:solidFill>
              </a:endParaRPr>
            </a:p>
          </p:txBody>
        </p:sp>
        <p:sp>
          <p:nvSpPr>
            <p:cNvPr id="581" name="Google Shape;581;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4</a:t>
              </a:r>
              <a:r>
                <a:rPr b="1" lang="en" sz="1125">
                  <a:solidFill>
                    <a:srgbClr val="E13C32"/>
                  </a:solidFill>
                </a:rPr>
                <a:t>.1 Building the Prediction Model</a:t>
              </a:r>
              <a:endParaRPr sz="1700"/>
            </a:p>
          </p:txBody>
        </p:sp>
      </p:grpSp>
      <p:cxnSp>
        <p:nvCxnSpPr>
          <p:cNvPr id="582" name="Google Shape;582;p60"/>
          <p:cNvCxnSpPr/>
          <p:nvPr/>
        </p:nvCxnSpPr>
        <p:spPr>
          <a:xfrm>
            <a:off x="4532850" y="35225"/>
            <a:ext cx="11700" cy="51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44" name="Google Shape;744;p7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45" name="Google Shape;745;p7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2.3.1 Approach </a:t>
            </a:r>
            <a:endParaRPr sz="1253" u="sng"/>
          </a:p>
        </p:txBody>
      </p:sp>
      <p:sp>
        <p:nvSpPr>
          <p:cNvPr id="746" name="Google Shape;746;p78"/>
          <p:cNvSpPr txBox="1"/>
          <p:nvPr/>
        </p:nvSpPr>
        <p:spPr>
          <a:xfrm>
            <a:off x="168900" y="952600"/>
            <a:ext cx="8806200" cy="3426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Identify a model with multiple indicators that collectively explains the effect of macroeconomics on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multivariate Ordinary Least Squares (OLS) regression with selection of variables </a:t>
            </a:r>
            <a:endParaRPr b="1" sz="1100">
              <a:solidFill>
                <a:schemeClr val="dk1"/>
              </a:solidFill>
            </a:endParaRPr>
          </a:p>
          <a:p>
            <a:pPr indent="0" lvl="0" marL="0" rtl="0" algn="l">
              <a:lnSpc>
                <a:spcPct val="80000"/>
              </a:lnSpc>
              <a:spcBef>
                <a:spcPts val="0"/>
              </a:spcBef>
              <a:spcAft>
                <a:spcPts val="0"/>
              </a:spcAft>
              <a:buNone/>
            </a:pPr>
            <a:r>
              <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Step 1 - Variable Observation and Processing </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Goal: </a:t>
            </a:r>
            <a:endParaRPr b="1" sz="1100">
              <a:solidFill>
                <a:schemeClr val="dk1"/>
              </a:solidFill>
            </a:endParaRPr>
          </a:p>
          <a:p>
            <a:pPr indent="-69850" lvl="1" marL="274320" rtl="0" algn="l">
              <a:lnSpc>
                <a:spcPct val="80000"/>
              </a:lnSpc>
              <a:spcBef>
                <a:spcPts val="0"/>
              </a:spcBef>
              <a:spcAft>
                <a:spcPts val="0"/>
              </a:spcAft>
              <a:buClr>
                <a:schemeClr val="dk1"/>
              </a:buClr>
              <a:buSzPts val="1100"/>
              <a:buChar char="○"/>
            </a:pPr>
            <a:r>
              <a:rPr lang="en" sz="1100">
                <a:solidFill>
                  <a:schemeClr val="dk1"/>
                </a:solidFill>
              </a:rPr>
              <a:t>Inspect quality and readiness of data for multivariate regression </a:t>
            </a:r>
            <a:endParaRPr sz="1100">
              <a:solidFill>
                <a:schemeClr val="dk1"/>
              </a:solidFill>
            </a:endParaRPr>
          </a:p>
          <a:p>
            <a:pPr indent="-69850" lvl="1" marL="274320" rtl="0" algn="l">
              <a:lnSpc>
                <a:spcPct val="80000"/>
              </a:lnSpc>
              <a:spcBef>
                <a:spcPts val="0"/>
              </a:spcBef>
              <a:spcAft>
                <a:spcPts val="0"/>
              </a:spcAft>
              <a:buClr>
                <a:schemeClr val="dk1"/>
              </a:buClr>
              <a:buSzPts val="1100"/>
              <a:buChar char="○"/>
            </a:pPr>
            <a:r>
              <a:rPr lang="en" sz="1100">
                <a:solidFill>
                  <a:schemeClr val="dk1"/>
                </a:solidFill>
              </a:rPr>
              <a:t>Determine method and analysis roadmap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2 - Feature Selection and Regression </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By No. of Observations  </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Monthly</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Yearly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By Correlation</a:t>
            </a:r>
            <a:r>
              <a:rPr lang="en" sz="1100">
                <a:solidFill>
                  <a:schemeClr val="dk1"/>
                </a:solidFill>
              </a:rPr>
              <a:t> </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By Categories and Univariate Performance</a:t>
            </a:r>
            <a:endParaRPr b="1"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With moving averages</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Without moving averages </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3 - Model Compare and Contrast </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Criteria: </a:t>
            </a:r>
            <a:endParaRPr b="1"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Model Fit (adjusted R-squared, F-stats)</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Diagnostic Tests (Durbin-Watson, Jarque-Bera, Cond. No)</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4 - General Conclusion and Explanations  </a:t>
            </a:r>
            <a:endParaRPr sz="95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52" name="Google Shape;752;p7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53" name="Google Shape;753;p79"/>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2.3.2 Variable Observation and Processing  </a:t>
            </a:r>
            <a:endParaRPr sz="1253" u="sng"/>
          </a:p>
        </p:txBody>
      </p:sp>
      <p:sp>
        <p:nvSpPr>
          <p:cNvPr id="754" name="Google Shape;754;p79"/>
          <p:cNvSpPr txBox="1"/>
          <p:nvPr/>
        </p:nvSpPr>
        <p:spPr>
          <a:xfrm>
            <a:off x="173050" y="1114425"/>
            <a:ext cx="4476000" cy="35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chemeClr val="lt1"/>
                </a:solidFill>
              </a:rPr>
              <a:t>Goal: </a:t>
            </a:r>
            <a:endParaRPr b="1" sz="1100">
              <a:solidFill>
                <a:schemeClr val="dk1"/>
              </a:solidFill>
            </a:endParaRPr>
          </a:p>
          <a:p>
            <a:pPr indent="-106426" lvl="0" marL="228600" rtl="0" algn="l">
              <a:lnSpc>
                <a:spcPct val="100000"/>
              </a:lnSpc>
              <a:spcBef>
                <a:spcPts val="408"/>
              </a:spcBef>
              <a:spcAft>
                <a:spcPts val="0"/>
              </a:spcAft>
              <a:buClr>
                <a:schemeClr val="dk1"/>
              </a:buClr>
              <a:buSzPts val="1100"/>
              <a:buChar char="●"/>
            </a:pPr>
            <a:r>
              <a:rPr b="1" lang="en" sz="1100">
                <a:solidFill>
                  <a:schemeClr val="dk1"/>
                </a:solidFill>
              </a:rPr>
              <a:t>Same Granularity</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Linearity, homoscedasticity, independence of errors, normality, independence of independent variables </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Number of observations: </a:t>
            </a:r>
            <a:r>
              <a:rPr lang="en" sz="1100">
                <a:solidFill>
                  <a:schemeClr val="dk1"/>
                </a:solidFill>
              </a:rPr>
              <a:t>at least 10 observations per variable</a:t>
            </a:r>
            <a:endParaRPr sz="1100">
              <a:solidFill>
                <a:schemeClr val="dk1"/>
              </a:solidFill>
            </a:endParaRPr>
          </a:p>
          <a:p>
            <a:pPr indent="0" lvl="0" marL="0" rtl="0" algn="l">
              <a:lnSpc>
                <a:spcPct val="100000"/>
              </a:lnSpc>
              <a:spcBef>
                <a:spcPts val="408"/>
              </a:spcBef>
              <a:spcAft>
                <a:spcPts val="0"/>
              </a:spcAft>
              <a:buNone/>
            </a:pPr>
            <a:r>
              <a:rPr b="1" lang="en" sz="1100">
                <a:solidFill>
                  <a:schemeClr val="lt1"/>
                </a:solidFill>
              </a:rPr>
              <a:t>Limitation: </a:t>
            </a:r>
            <a:endParaRPr b="1" sz="1100">
              <a:solidFill>
                <a:schemeClr val="dk1"/>
              </a:solidFill>
            </a:endParaRPr>
          </a:p>
          <a:p>
            <a:pPr indent="-106426" lvl="0" marL="228600" rtl="0" algn="l">
              <a:lnSpc>
                <a:spcPct val="100000"/>
              </a:lnSpc>
              <a:spcBef>
                <a:spcPts val="408"/>
              </a:spcBef>
              <a:spcAft>
                <a:spcPts val="0"/>
              </a:spcAft>
              <a:buClr>
                <a:schemeClr val="dk1"/>
              </a:buClr>
              <a:buSzPts val="1100"/>
              <a:buChar char="●"/>
            </a:pPr>
            <a:r>
              <a:rPr b="1" lang="en" sz="1100">
                <a:solidFill>
                  <a:schemeClr val="dk1"/>
                </a:solidFill>
              </a:rPr>
              <a:t>Different Scales: </a:t>
            </a:r>
            <a:r>
              <a:rPr lang="en" sz="1100">
                <a:solidFill>
                  <a:schemeClr val="dk1"/>
                </a:solidFill>
              </a:rPr>
              <a:t>monthly vs. yearly </a:t>
            </a:r>
            <a:endParaRPr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Multicollinearity </a:t>
            </a:r>
            <a:r>
              <a:rPr lang="en" sz="1100">
                <a:solidFill>
                  <a:schemeClr val="dk1"/>
                </a:solidFill>
              </a:rPr>
              <a:t>due to the nature of selected and calculated macroeconomic indicators</a:t>
            </a:r>
            <a:r>
              <a:rPr b="1" lang="en" sz="1100">
                <a:solidFill>
                  <a:schemeClr val="dk1"/>
                </a:solidFill>
              </a:rPr>
              <a:t> </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Limited number of observations:  </a:t>
            </a:r>
            <a:endParaRPr b="1"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Maximum 18 observations of default rates with yearly data (2006-2024)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15 variables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NaN values for each variable </a:t>
            </a:r>
            <a:r>
              <a:rPr lang="en" sz="1100">
                <a:solidFill>
                  <a:schemeClr val="dk1"/>
                </a:solidFill>
                <a:highlight>
                  <a:srgbClr val="FFD966"/>
                </a:highlight>
              </a:rPr>
              <a:t>(yellow)</a:t>
            </a:r>
            <a:endParaRPr sz="1100">
              <a:solidFill>
                <a:schemeClr val="dk1"/>
              </a:solidFill>
              <a:highlight>
                <a:srgbClr val="FFD966"/>
              </a:highlight>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Window selection for moving averages:</a:t>
            </a:r>
            <a:r>
              <a:rPr lang="en" sz="1100">
                <a:solidFill>
                  <a:schemeClr val="dk1"/>
                </a:solidFill>
              </a:rPr>
              <a:t>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Maximum 2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cannot reach durbin-watson optimization for yearly data - autocorrelation problem </a:t>
            </a:r>
            <a:r>
              <a:rPr b="1" lang="en" sz="1100">
                <a:solidFill>
                  <a:schemeClr val="dk1"/>
                </a:solidFill>
              </a:rPr>
              <a:t> </a:t>
            </a:r>
            <a:endParaRPr b="1"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grpSp>
        <p:nvGrpSpPr>
          <p:cNvPr id="755" name="Google Shape;755;p79"/>
          <p:cNvGrpSpPr/>
          <p:nvPr/>
        </p:nvGrpSpPr>
        <p:grpSpPr>
          <a:xfrm>
            <a:off x="4855971" y="610324"/>
            <a:ext cx="4075366" cy="2581325"/>
            <a:chOff x="4799346" y="122249"/>
            <a:chExt cx="4075366" cy="2581325"/>
          </a:xfrm>
        </p:grpSpPr>
        <p:pic>
          <p:nvPicPr>
            <p:cNvPr id="756" name="Google Shape;756;p79"/>
            <p:cNvPicPr preferRelativeResize="0"/>
            <p:nvPr/>
          </p:nvPicPr>
          <p:blipFill>
            <a:blip r:embed="rId3">
              <a:alphaModFix/>
            </a:blip>
            <a:stretch>
              <a:fillRect/>
            </a:stretch>
          </p:blipFill>
          <p:spPr>
            <a:xfrm>
              <a:off x="4799346" y="122249"/>
              <a:ext cx="4075248" cy="2581325"/>
            </a:xfrm>
            <a:prstGeom prst="rect">
              <a:avLst/>
            </a:prstGeom>
            <a:noFill/>
            <a:ln>
              <a:noFill/>
            </a:ln>
          </p:spPr>
        </p:pic>
        <p:sp>
          <p:nvSpPr>
            <p:cNvPr id="757" name="Google Shape;757;p79"/>
            <p:cNvSpPr/>
            <p:nvPr/>
          </p:nvSpPr>
          <p:spPr>
            <a:xfrm>
              <a:off x="4856513" y="1518125"/>
              <a:ext cx="4018200" cy="394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58" name="Google Shape;758;p79"/>
          <p:cNvSpPr txBox="1"/>
          <p:nvPr/>
        </p:nvSpPr>
        <p:spPr>
          <a:xfrm>
            <a:off x="4947850" y="3264750"/>
            <a:ext cx="3891600" cy="115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 </a:t>
            </a:r>
            <a:endParaRPr b="1" sz="1100" strike="sngStrike">
              <a:solidFill>
                <a:schemeClr val="dk1"/>
              </a:solidFill>
            </a:endParaRPr>
          </a:p>
          <a:p>
            <a:pPr indent="-298450" lvl="0" marL="457200" rtl="0" algn="l">
              <a:lnSpc>
                <a:spcPct val="80000"/>
              </a:lnSpc>
              <a:spcBef>
                <a:spcPts val="408"/>
              </a:spcBef>
              <a:spcAft>
                <a:spcPts val="0"/>
              </a:spcAft>
              <a:buClr>
                <a:schemeClr val="dk1"/>
              </a:buClr>
              <a:buSzPts val="1100"/>
              <a:buAutoNum type="arabicPeriod"/>
            </a:pPr>
            <a:r>
              <a:rPr b="1" lang="en" sz="1100">
                <a:solidFill>
                  <a:schemeClr val="dk1"/>
                </a:solidFill>
              </a:rPr>
              <a:t>Feature Selection </a:t>
            </a:r>
            <a:endParaRPr b="1" sz="1100">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Backward Selection within selected features </a:t>
            </a:r>
            <a:endParaRPr b="1" sz="1100">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Evaluate and Compare Multiple Models </a:t>
            </a:r>
            <a:endParaRPr b="1"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0" lvl="0" marL="0" rtl="0" algn="l">
              <a:lnSpc>
                <a:spcPct val="80000"/>
              </a:lnSpc>
              <a:spcBef>
                <a:spcPts val="408"/>
              </a:spcBef>
              <a:spcAft>
                <a:spcPts val="408"/>
              </a:spcAft>
              <a:buNone/>
            </a:pPr>
            <a:r>
              <a:rPr b="1" lang="en" sz="1100">
                <a:solidFill>
                  <a:schemeClr val="lt1"/>
                </a:solidFill>
              </a:rPr>
              <a:t>Next Step: 3 methods for feature selection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64" name="Google Shape;764;p8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65" name="Google Shape;765;p80"/>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766" name="Google Shape;766;p80"/>
          <p:cNvSpPr txBox="1"/>
          <p:nvPr/>
        </p:nvSpPr>
        <p:spPr>
          <a:xfrm>
            <a:off x="119075" y="1105000"/>
            <a:ext cx="5964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b="1" lang="en" sz="1100">
                <a:solidFill>
                  <a:schemeClr val="lt1"/>
                </a:solidFill>
              </a:rPr>
              <a:t>Goal: Maximize both number of observations and number of variables - monthly </a:t>
            </a:r>
            <a:endParaRPr b="1" sz="1100">
              <a:solidFill>
                <a:schemeClr val="lt1"/>
              </a:solidFill>
            </a:endParaRPr>
          </a:p>
        </p:txBody>
      </p:sp>
      <p:sp>
        <p:nvSpPr>
          <p:cNvPr id="767" name="Google Shape;767;p80"/>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2.3.3.1 Method 1: by Number of Observation - Monthly  </a:t>
            </a:r>
            <a:r>
              <a:rPr lang="en" sz="1253" u="sng"/>
              <a:t>  </a:t>
            </a:r>
            <a:endParaRPr sz="1253" u="sng"/>
          </a:p>
        </p:txBody>
      </p:sp>
      <p:sp>
        <p:nvSpPr>
          <p:cNvPr id="768" name="Google Shape;768;p80"/>
          <p:cNvSpPr txBox="1"/>
          <p:nvPr/>
        </p:nvSpPr>
        <p:spPr>
          <a:xfrm>
            <a:off x="119075" y="1334450"/>
            <a:ext cx="3935100" cy="1320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(Monthly), Moving Average</a:t>
            </a:r>
            <a:endParaRPr sz="1100">
              <a:solidFill>
                <a:schemeClr val="dk1"/>
              </a:solidFill>
            </a:endParaRPr>
          </a:p>
          <a:p>
            <a:pPr indent="-115569" lvl="2" marL="457200" rtl="0" algn="l">
              <a:lnSpc>
                <a:spcPct val="80000"/>
              </a:lnSpc>
              <a:spcBef>
                <a:spcPts val="0"/>
              </a:spcBef>
              <a:spcAft>
                <a:spcPts val="0"/>
              </a:spcAft>
              <a:buClr>
                <a:schemeClr val="dk1"/>
              </a:buClr>
              <a:buSzPts val="1100"/>
              <a:buChar char="■"/>
            </a:pPr>
            <a:r>
              <a:rPr lang="en" sz="1100">
                <a:solidFill>
                  <a:schemeClr val="dk1"/>
                </a:solidFill>
              </a:rPr>
              <a:t>Window size: 33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CPI (Monthly), Moving Average</a:t>
            </a:r>
            <a:endParaRPr sz="1100">
              <a:solidFill>
                <a:schemeClr val="dk1"/>
              </a:solidFill>
            </a:endParaRPr>
          </a:p>
          <a:p>
            <a:pPr indent="-115569" lvl="2" marL="457200" rtl="0" algn="l">
              <a:lnSpc>
                <a:spcPct val="80000"/>
              </a:lnSpc>
              <a:spcBef>
                <a:spcPts val="0"/>
              </a:spcBef>
              <a:spcAft>
                <a:spcPts val="0"/>
              </a:spcAft>
              <a:buClr>
                <a:schemeClr val="dk1"/>
              </a:buClr>
              <a:buSzPts val="1100"/>
              <a:buChar char="■"/>
            </a:pPr>
            <a:r>
              <a:rPr lang="en" sz="1100">
                <a:solidFill>
                  <a:schemeClr val="dk1"/>
                </a:solidFill>
              </a:rPr>
              <a:t>Window size: 26</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000">
              <a:solidFill>
                <a:schemeClr val="dk1"/>
              </a:solidFill>
            </a:endParaRPr>
          </a:p>
        </p:txBody>
      </p:sp>
      <p:grpSp>
        <p:nvGrpSpPr>
          <p:cNvPr id="769" name="Google Shape;769;p80"/>
          <p:cNvGrpSpPr/>
          <p:nvPr/>
        </p:nvGrpSpPr>
        <p:grpSpPr>
          <a:xfrm>
            <a:off x="277037" y="2616075"/>
            <a:ext cx="3777126" cy="2244849"/>
            <a:chOff x="277037" y="2616075"/>
            <a:chExt cx="3777126" cy="2244849"/>
          </a:xfrm>
        </p:grpSpPr>
        <p:pic>
          <p:nvPicPr>
            <p:cNvPr id="770" name="Google Shape;770;p80"/>
            <p:cNvPicPr preferRelativeResize="0"/>
            <p:nvPr/>
          </p:nvPicPr>
          <p:blipFill>
            <a:blip r:embed="rId3">
              <a:alphaModFix/>
            </a:blip>
            <a:stretch>
              <a:fillRect/>
            </a:stretch>
          </p:blipFill>
          <p:spPr>
            <a:xfrm>
              <a:off x="277037" y="2616075"/>
              <a:ext cx="3777126" cy="2244849"/>
            </a:xfrm>
            <a:prstGeom prst="rect">
              <a:avLst/>
            </a:prstGeom>
            <a:noFill/>
            <a:ln>
              <a:noFill/>
            </a:ln>
          </p:spPr>
        </p:pic>
        <p:sp>
          <p:nvSpPr>
            <p:cNvPr id="771" name="Google Shape;771;p80"/>
            <p:cNvSpPr/>
            <p:nvPr/>
          </p:nvSpPr>
          <p:spPr>
            <a:xfrm>
              <a:off x="3481875" y="2832325"/>
              <a:ext cx="407700" cy="377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80"/>
            <p:cNvSpPr/>
            <p:nvPr/>
          </p:nvSpPr>
          <p:spPr>
            <a:xfrm>
              <a:off x="2463575" y="3921300"/>
              <a:ext cx="368700" cy="32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80"/>
            <p:cNvSpPr/>
            <p:nvPr/>
          </p:nvSpPr>
          <p:spPr>
            <a:xfrm>
              <a:off x="3431675" y="4300275"/>
              <a:ext cx="457800" cy="412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80"/>
            <p:cNvSpPr/>
            <p:nvPr/>
          </p:nvSpPr>
          <p:spPr>
            <a:xfrm>
              <a:off x="933025" y="3921300"/>
              <a:ext cx="407700" cy="32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75" name="Google Shape;775;p80"/>
          <p:cNvSpPr txBox="1"/>
          <p:nvPr/>
        </p:nvSpPr>
        <p:spPr>
          <a:xfrm>
            <a:off x="4138975" y="1466125"/>
            <a:ext cx="4886700" cy="353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70.2% of the variance in default rate (adjusted R-squared=0.702),demonstrating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153.0 with a low probability (Prob (F-statistic): 150e-34),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10.7690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Chilean GDP Moving Average Coefficient: -1.7772 (p &lt; 0.000), showing a negative impact of Chilean GDP moving average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General CPI Moving Average Coefficient: 1.8592 (p &lt; 0.000), showing a positive impact of CPI moving average on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1.202 suggests there might be some positive autocorrelation in the residuals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31.775 indicates that the residuals do not follow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1.84, which is very low, indicating that multicollinearity is likely not a problem</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81" name="Google Shape;781;p8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82" name="Google Shape;782;p81"/>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783" name="Google Shape;783;p81"/>
          <p:cNvSpPr txBox="1"/>
          <p:nvPr/>
        </p:nvSpPr>
        <p:spPr>
          <a:xfrm>
            <a:off x="119075" y="1105000"/>
            <a:ext cx="5964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b="1" lang="en" sz="1100">
                <a:solidFill>
                  <a:schemeClr val="lt1"/>
                </a:solidFill>
              </a:rPr>
              <a:t>Goal: Maximize both number of observations and number of variables - yearly </a:t>
            </a:r>
            <a:endParaRPr b="1" sz="1100">
              <a:solidFill>
                <a:schemeClr val="lt1"/>
              </a:solidFill>
            </a:endParaRPr>
          </a:p>
        </p:txBody>
      </p:sp>
      <p:pic>
        <p:nvPicPr>
          <p:cNvPr id="784" name="Google Shape;784;p81"/>
          <p:cNvPicPr preferRelativeResize="0"/>
          <p:nvPr/>
        </p:nvPicPr>
        <p:blipFill>
          <a:blip r:embed="rId3">
            <a:alphaModFix/>
          </a:blip>
          <a:stretch>
            <a:fillRect/>
          </a:stretch>
        </p:blipFill>
        <p:spPr>
          <a:xfrm>
            <a:off x="211600" y="1433475"/>
            <a:ext cx="3474199" cy="2200626"/>
          </a:xfrm>
          <a:prstGeom prst="rect">
            <a:avLst/>
          </a:prstGeom>
          <a:noFill/>
          <a:ln>
            <a:noFill/>
          </a:ln>
        </p:spPr>
      </p:pic>
      <p:sp>
        <p:nvSpPr>
          <p:cNvPr id="785" name="Google Shape;785;p81"/>
          <p:cNvSpPr/>
          <p:nvPr/>
        </p:nvSpPr>
        <p:spPr>
          <a:xfrm>
            <a:off x="245850" y="1875200"/>
            <a:ext cx="3474300" cy="109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81"/>
          <p:cNvSpPr txBox="1"/>
          <p:nvPr/>
        </p:nvSpPr>
        <p:spPr>
          <a:xfrm>
            <a:off x="246025" y="3769900"/>
            <a:ext cx="3474300" cy="71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300">
                <a:solidFill>
                  <a:schemeClr val="dk1"/>
                </a:solidFill>
              </a:rPr>
              <a:t>Narrowing down by number of observation is not enough： </a:t>
            </a:r>
            <a:endParaRPr b="1" sz="1300">
              <a:solidFill>
                <a:schemeClr val="dk1"/>
              </a:solidFill>
            </a:endParaRPr>
          </a:p>
          <a:p>
            <a:pPr indent="-311150" lvl="0" marL="457200" rtl="0" algn="l">
              <a:lnSpc>
                <a:spcPct val="80000"/>
              </a:lnSpc>
              <a:spcBef>
                <a:spcPts val="408"/>
              </a:spcBef>
              <a:spcAft>
                <a:spcPts val="0"/>
              </a:spcAft>
              <a:buClr>
                <a:schemeClr val="dk1"/>
              </a:buClr>
              <a:buSzPts val="1300"/>
              <a:buChar char="●"/>
            </a:pPr>
            <a:r>
              <a:rPr b="1" lang="en" sz="1300">
                <a:solidFill>
                  <a:schemeClr val="dk1"/>
                </a:solidFill>
              </a:rPr>
              <a:t>Multicollinearity </a:t>
            </a:r>
            <a:endParaRPr b="1" sz="1300">
              <a:solidFill>
                <a:schemeClr val="dk1"/>
              </a:solidFill>
            </a:endParaRPr>
          </a:p>
        </p:txBody>
      </p:sp>
      <p:sp>
        <p:nvSpPr>
          <p:cNvPr id="787" name="Google Shape;787;p81"/>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2.3.3.1 Method 1: by Number of Observation - Yearly  </a:t>
            </a:r>
            <a:r>
              <a:rPr lang="en" sz="1253" u="sng"/>
              <a:t>  </a:t>
            </a:r>
            <a:endParaRPr sz="1253" u="sng"/>
          </a:p>
        </p:txBody>
      </p:sp>
      <p:grpSp>
        <p:nvGrpSpPr>
          <p:cNvPr id="788" name="Google Shape;788;p81"/>
          <p:cNvGrpSpPr/>
          <p:nvPr/>
        </p:nvGrpSpPr>
        <p:grpSpPr>
          <a:xfrm>
            <a:off x="3947550" y="1466125"/>
            <a:ext cx="5051149" cy="3416601"/>
            <a:chOff x="3902550" y="1550800"/>
            <a:chExt cx="5051149" cy="3416601"/>
          </a:xfrm>
        </p:grpSpPr>
        <p:grpSp>
          <p:nvGrpSpPr>
            <p:cNvPr id="789" name="Google Shape;789;p81"/>
            <p:cNvGrpSpPr/>
            <p:nvPr/>
          </p:nvGrpSpPr>
          <p:grpSpPr>
            <a:xfrm>
              <a:off x="3902550" y="1550800"/>
              <a:ext cx="5051149" cy="3416601"/>
              <a:chOff x="3902550" y="1550800"/>
              <a:chExt cx="5051149" cy="3416601"/>
            </a:xfrm>
          </p:grpSpPr>
          <p:pic>
            <p:nvPicPr>
              <p:cNvPr id="790" name="Google Shape;790;p81"/>
              <p:cNvPicPr preferRelativeResize="0"/>
              <p:nvPr/>
            </p:nvPicPr>
            <p:blipFill>
              <a:blip r:embed="rId4">
                <a:alphaModFix/>
              </a:blip>
              <a:stretch>
                <a:fillRect/>
              </a:stretch>
            </p:blipFill>
            <p:spPr>
              <a:xfrm>
                <a:off x="3902550" y="1550800"/>
                <a:ext cx="5051149" cy="3416601"/>
              </a:xfrm>
              <a:prstGeom prst="rect">
                <a:avLst/>
              </a:prstGeom>
              <a:noFill/>
              <a:ln>
                <a:noFill/>
              </a:ln>
            </p:spPr>
          </p:pic>
          <p:sp>
            <p:nvSpPr>
              <p:cNvPr id="791" name="Google Shape;791;p81"/>
              <p:cNvSpPr/>
              <p:nvPr/>
            </p:nvSpPr>
            <p:spPr>
              <a:xfrm>
                <a:off x="7222500" y="2816575"/>
                <a:ext cx="360000" cy="1438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92" name="Google Shape;792;p81"/>
            <p:cNvSpPr/>
            <p:nvPr/>
          </p:nvSpPr>
          <p:spPr>
            <a:xfrm>
              <a:off x="3902550" y="3382500"/>
              <a:ext cx="1204800" cy="75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98" name="Google Shape;798;p8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99" name="Google Shape;799;p82"/>
          <p:cNvSpPr txBox="1"/>
          <p:nvPr>
            <p:ph idx="2" type="body"/>
          </p:nvPr>
        </p:nvSpPr>
        <p:spPr>
          <a:xfrm>
            <a:off x="173025" y="731100"/>
            <a:ext cx="51063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00" name="Google Shape;800;p82"/>
          <p:cNvSpPr txBox="1"/>
          <p:nvPr/>
        </p:nvSpPr>
        <p:spPr>
          <a:xfrm>
            <a:off x="168900" y="1105000"/>
            <a:ext cx="4476000" cy="81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a:t>
            </a:r>
            <a:endParaRPr b="1" sz="1100">
              <a:solidFill>
                <a:schemeClr val="lt1"/>
              </a:solidFill>
            </a:endParaRPr>
          </a:p>
          <a:p>
            <a:pPr indent="-298450" lvl="0" marL="457200" rtl="0" algn="l">
              <a:lnSpc>
                <a:spcPct val="80000"/>
              </a:lnSpc>
              <a:spcBef>
                <a:spcPts val="408"/>
              </a:spcBef>
              <a:spcAft>
                <a:spcPts val="0"/>
              </a:spcAft>
              <a:buClr>
                <a:schemeClr val="dk1"/>
              </a:buClr>
              <a:buSzPts val="1100"/>
              <a:buAutoNum type="arabicPeriod"/>
            </a:pPr>
            <a:r>
              <a:rPr b="1" lang="en" sz="1100">
                <a:solidFill>
                  <a:schemeClr val="dk1"/>
                </a:solidFill>
              </a:rPr>
              <a:t>Select variables are most closely related to default rates</a:t>
            </a:r>
            <a:endParaRPr b="1" sz="1100" strike="sngStrike">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Select variables are lease correlated with each other </a:t>
            </a:r>
            <a:endParaRPr b="1" sz="1100">
              <a:solidFill>
                <a:schemeClr val="dk1"/>
              </a:solidFill>
            </a:endParaRPr>
          </a:p>
          <a:p>
            <a:pPr indent="0" lvl="0" marL="0" rtl="0" algn="l">
              <a:lnSpc>
                <a:spcPct val="80000"/>
              </a:lnSpc>
              <a:spcBef>
                <a:spcPts val="408"/>
              </a:spcBef>
              <a:spcAft>
                <a:spcPts val="408"/>
              </a:spcAft>
              <a:buNone/>
            </a:pPr>
            <a:r>
              <a:rPr b="1" lang="en" sz="1000">
                <a:solidFill>
                  <a:schemeClr val="dk1"/>
                </a:solidFill>
              </a:rPr>
              <a:t>Threshold:</a:t>
            </a:r>
            <a:r>
              <a:rPr lang="en" sz="1000">
                <a:solidFill>
                  <a:schemeClr val="dk1"/>
                </a:solidFill>
              </a:rPr>
              <a:t> 0.5</a:t>
            </a:r>
            <a:endParaRPr sz="1000">
              <a:solidFill>
                <a:schemeClr val="dk1"/>
              </a:solidFill>
            </a:endParaRPr>
          </a:p>
        </p:txBody>
      </p:sp>
      <p:grpSp>
        <p:nvGrpSpPr>
          <p:cNvPr id="801" name="Google Shape;801;p82"/>
          <p:cNvGrpSpPr/>
          <p:nvPr/>
        </p:nvGrpSpPr>
        <p:grpSpPr>
          <a:xfrm>
            <a:off x="259532" y="1859917"/>
            <a:ext cx="4705684" cy="3123920"/>
            <a:chOff x="168900" y="1741400"/>
            <a:chExt cx="5156348" cy="3242599"/>
          </a:xfrm>
        </p:grpSpPr>
        <p:pic>
          <p:nvPicPr>
            <p:cNvPr id="802" name="Google Shape;802;p82"/>
            <p:cNvPicPr preferRelativeResize="0"/>
            <p:nvPr/>
          </p:nvPicPr>
          <p:blipFill>
            <a:blip r:embed="rId3">
              <a:alphaModFix/>
            </a:blip>
            <a:stretch>
              <a:fillRect/>
            </a:stretch>
          </p:blipFill>
          <p:spPr>
            <a:xfrm>
              <a:off x="168900" y="1741400"/>
              <a:ext cx="5156348" cy="3242599"/>
            </a:xfrm>
            <a:prstGeom prst="rect">
              <a:avLst/>
            </a:prstGeom>
            <a:noFill/>
            <a:ln>
              <a:noFill/>
            </a:ln>
          </p:spPr>
        </p:pic>
        <p:sp>
          <p:nvSpPr>
            <p:cNvPr id="803" name="Google Shape;803;p82"/>
            <p:cNvSpPr/>
            <p:nvPr/>
          </p:nvSpPr>
          <p:spPr>
            <a:xfrm>
              <a:off x="1435050" y="1851800"/>
              <a:ext cx="188700" cy="2855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82"/>
            <p:cNvSpPr/>
            <p:nvPr/>
          </p:nvSpPr>
          <p:spPr>
            <a:xfrm>
              <a:off x="1678075" y="1851800"/>
              <a:ext cx="188700" cy="275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82"/>
            <p:cNvSpPr/>
            <p:nvPr/>
          </p:nvSpPr>
          <p:spPr>
            <a:xfrm>
              <a:off x="475825" y="2055725"/>
              <a:ext cx="4295100" cy="13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82"/>
            <p:cNvSpPr/>
            <p:nvPr/>
          </p:nvSpPr>
          <p:spPr>
            <a:xfrm>
              <a:off x="4477650" y="1851800"/>
              <a:ext cx="188700" cy="303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807" name="Google Shape;807;p82"/>
          <p:cNvPicPr preferRelativeResize="0"/>
          <p:nvPr/>
        </p:nvPicPr>
        <p:blipFill>
          <a:blip r:embed="rId4">
            <a:alphaModFix/>
          </a:blip>
          <a:stretch>
            <a:fillRect/>
          </a:stretch>
        </p:blipFill>
        <p:spPr>
          <a:xfrm>
            <a:off x="5125450" y="2867875"/>
            <a:ext cx="3935102" cy="2055875"/>
          </a:xfrm>
          <a:prstGeom prst="rect">
            <a:avLst/>
          </a:prstGeom>
          <a:noFill/>
          <a:ln>
            <a:noFill/>
          </a:ln>
        </p:spPr>
      </p:pic>
      <p:sp>
        <p:nvSpPr>
          <p:cNvPr id="808" name="Google Shape;808;p82"/>
          <p:cNvSpPr txBox="1"/>
          <p:nvPr/>
        </p:nvSpPr>
        <p:spPr>
          <a:xfrm>
            <a:off x="5279450" y="1106375"/>
            <a:ext cx="393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GDP (million pesos), standardized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Deflator, standardized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sp>
        <p:nvSpPr>
          <p:cNvPr id="809" name="Google Shape;809;p82"/>
          <p:cNvSpPr txBox="1"/>
          <p:nvPr/>
        </p:nvSpPr>
        <p:spPr>
          <a:xfrm>
            <a:off x="5279450" y="335825"/>
            <a:ext cx="35838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Selection Process: </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First Model: </a:t>
            </a:r>
            <a:r>
              <a:rPr lang="en" sz="1100">
                <a:solidFill>
                  <a:schemeClr val="dk1"/>
                </a:solidFill>
              </a:rPr>
              <a:t>Santiago GDP, Chilean GDP Deflator, Chilean GDP</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p-value: 0.432</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Final:</a:t>
            </a:r>
            <a:r>
              <a:rPr lang="en" sz="1100">
                <a:solidFill>
                  <a:schemeClr val="dk1"/>
                </a:solidFill>
              </a:rPr>
              <a:t> Santiago GDP, Chilean GDP Deflator</a:t>
            </a:r>
            <a:endParaRPr sz="1100">
              <a:solidFill>
                <a:schemeClr val="dk1"/>
              </a:solidFill>
            </a:endParaRPr>
          </a:p>
        </p:txBody>
      </p:sp>
      <p:sp>
        <p:nvSpPr>
          <p:cNvPr id="810" name="Google Shape;810;p82"/>
          <p:cNvSpPr txBox="1"/>
          <p:nvPr/>
        </p:nvSpPr>
        <p:spPr>
          <a:xfrm>
            <a:off x="5324775" y="2242350"/>
            <a:ext cx="3663300" cy="65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chemeClr val="lt1"/>
                </a:solidFill>
              </a:rPr>
              <a:t>Red: </a:t>
            </a:r>
            <a:r>
              <a:rPr lang="en" sz="1000">
                <a:solidFill>
                  <a:schemeClr val="dk1"/>
                </a:solidFill>
              </a:rPr>
              <a:t>Default%</a:t>
            </a:r>
            <a:endParaRPr sz="1000">
              <a:solidFill>
                <a:schemeClr val="dk1"/>
              </a:solidFill>
            </a:endParaRPr>
          </a:p>
          <a:p>
            <a:pPr indent="0" lvl="0" marL="0" rtl="0" algn="l">
              <a:lnSpc>
                <a:spcPct val="80000"/>
              </a:lnSpc>
              <a:spcBef>
                <a:spcPts val="408"/>
              </a:spcBef>
              <a:spcAft>
                <a:spcPts val="0"/>
              </a:spcAft>
              <a:buNone/>
            </a:pPr>
            <a:r>
              <a:rPr b="1" lang="en" sz="1000">
                <a:solidFill>
                  <a:srgbClr val="1C4587"/>
                </a:solidFill>
              </a:rPr>
              <a:t>Blue:</a:t>
            </a:r>
            <a:r>
              <a:rPr lang="en" sz="1000">
                <a:solidFill>
                  <a:srgbClr val="1C4587"/>
                </a:solidFill>
              </a:rPr>
              <a:t> </a:t>
            </a:r>
            <a:r>
              <a:rPr lang="en" sz="1000">
                <a:solidFill>
                  <a:schemeClr val="dk1"/>
                </a:solidFill>
              </a:rPr>
              <a:t>Santiago GDP (million pesos), standardized </a:t>
            </a:r>
            <a:endParaRPr sz="1000">
              <a:solidFill>
                <a:schemeClr val="dk1"/>
              </a:solidFill>
            </a:endParaRPr>
          </a:p>
          <a:p>
            <a:pPr indent="0" lvl="0" marL="0" rtl="0" algn="l">
              <a:lnSpc>
                <a:spcPct val="80000"/>
              </a:lnSpc>
              <a:spcBef>
                <a:spcPts val="408"/>
              </a:spcBef>
              <a:spcAft>
                <a:spcPts val="408"/>
              </a:spcAft>
              <a:buNone/>
            </a:pPr>
            <a:r>
              <a:rPr b="1" lang="en" sz="1000">
                <a:solidFill>
                  <a:srgbClr val="351C75"/>
                </a:solidFill>
              </a:rPr>
              <a:t>Purple:</a:t>
            </a:r>
            <a:r>
              <a:rPr b="1" lang="en" sz="1000">
                <a:solidFill>
                  <a:schemeClr val="dk1"/>
                </a:solidFill>
              </a:rPr>
              <a:t> </a:t>
            </a:r>
            <a:r>
              <a:rPr lang="en" sz="1000">
                <a:solidFill>
                  <a:schemeClr val="dk1"/>
                </a:solidFill>
              </a:rPr>
              <a:t>Chile GDP Deflator, standardized </a:t>
            </a:r>
            <a:endParaRPr sz="1000">
              <a:solidFill>
                <a:schemeClr val="dk1"/>
              </a:solidFill>
            </a:endParaRPr>
          </a:p>
        </p:txBody>
      </p:sp>
      <p:sp>
        <p:nvSpPr>
          <p:cNvPr id="811" name="Google Shape;811;p82"/>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2.3.3.2 Method 2: by Correlation  </a:t>
            </a:r>
            <a:r>
              <a:rPr lang="en" sz="1253" u="sng"/>
              <a:t>  </a:t>
            </a:r>
            <a:endParaRPr sz="1253"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17" name="Google Shape;817;p8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18" name="Google Shape;818;p83"/>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19" name="Google Shape;819;p83"/>
          <p:cNvSpPr txBox="1"/>
          <p:nvPr/>
        </p:nvSpPr>
        <p:spPr>
          <a:xfrm>
            <a:off x="5009925" y="975300"/>
            <a:ext cx="3935700" cy="3937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95.2% of the variance in default rate (adjusted R-squared=0.952),demonstrating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89.66 with a low probability (Prob (F-statistic): 1.03e-05),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11.0637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a:t>
            </a:r>
            <a:r>
              <a:rPr lang="en" sz="1100">
                <a:solidFill>
                  <a:schemeClr val="dk1"/>
                </a:solidFill>
              </a:rPr>
              <a:t>antiago GDP Coefficient: 2.8884 (p &lt; 0.000), showing a significant positive impact of Santiago GDP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Deflator Coefficient: 1.6029 (p = 0.004), showing a positive impact of Deflator on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1.726, which is close to 2, indicating a slight autocorrelation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1.478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1.61, which is very low, indicating that multicollinearity is likely not a problem</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
        <p:nvSpPr>
          <p:cNvPr id="820" name="Google Shape;820;p83"/>
          <p:cNvSpPr txBox="1"/>
          <p:nvPr/>
        </p:nvSpPr>
        <p:spPr>
          <a:xfrm>
            <a:off x="173050" y="1126375"/>
            <a:ext cx="429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GDP (in million pesos)</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Deflator (index)</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grpSp>
        <p:nvGrpSpPr>
          <p:cNvPr id="821" name="Google Shape;821;p83"/>
          <p:cNvGrpSpPr/>
          <p:nvPr/>
        </p:nvGrpSpPr>
        <p:grpSpPr>
          <a:xfrm>
            <a:off x="243497" y="2212487"/>
            <a:ext cx="4836843" cy="2559736"/>
            <a:chOff x="243075" y="2235650"/>
            <a:chExt cx="4837326" cy="2460575"/>
          </a:xfrm>
        </p:grpSpPr>
        <p:pic>
          <p:nvPicPr>
            <p:cNvPr id="822" name="Google Shape;822;p83"/>
            <p:cNvPicPr preferRelativeResize="0"/>
            <p:nvPr/>
          </p:nvPicPr>
          <p:blipFill>
            <a:blip r:embed="rId3">
              <a:alphaModFix/>
            </a:blip>
            <a:stretch>
              <a:fillRect/>
            </a:stretch>
          </p:blipFill>
          <p:spPr>
            <a:xfrm>
              <a:off x="243075" y="2235650"/>
              <a:ext cx="4837326" cy="2460575"/>
            </a:xfrm>
            <a:prstGeom prst="rect">
              <a:avLst/>
            </a:prstGeom>
            <a:noFill/>
            <a:ln>
              <a:noFill/>
            </a:ln>
          </p:spPr>
        </p:pic>
        <p:sp>
          <p:nvSpPr>
            <p:cNvPr id="823" name="Google Shape;823;p83"/>
            <p:cNvSpPr/>
            <p:nvPr/>
          </p:nvSpPr>
          <p:spPr>
            <a:xfrm>
              <a:off x="3459200" y="3708450"/>
              <a:ext cx="385200" cy="339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83"/>
            <p:cNvSpPr/>
            <p:nvPr/>
          </p:nvSpPr>
          <p:spPr>
            <a:xfrm>
              <a:off x="3800425" y="2456025"/>
              <a:ext cx="459300" cy="42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83"/>
            <p:cNvSpPr/>
            <p:nvPr/>
          </p:nvSpPr>
          <p:spPr>
            <a:xfrm>
              <a:off x="1702075" y="3708450"/>
              <a:ext cx="459300" cy="339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p83"/>
            <p:cNvSpPr/>
            <p:nvPr/>
          </p:nvSpPr>
          <p:spPr>
            <a:xfrm>
              <a:off x="3919100" y="4115850"/>
              <a:ext cx="385200" cy="42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27" name="Google Shape;827;p83"/>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2.3.3.2 Method 2: by Correlation  </a:t>
            </a:r>
            <a:r>
              <a:rPr lang="en" sz="1253" u="sng"/>
              <a:t>  </a:t>
            </a:r>
            <a:endParaRPr sz="1253"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33" name="Google Shape;833;p8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34" name="Google Shape;834;p84"/>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35" name="Google Shape;835;p84"/>
          <p:cNvSpPr txBox="1"/>
          <p:nvPr/>
        </p:nvSpPr>
        <p:spPr>
          <a:xfrm>
            <a:off x="59325" y="1126375"/>
            <a:ext cx="4521600" cy="11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Regression Variable Selections with Moving Average:</a:t>
            </a:r>
            <a:endParaRPr sz="1200">
              <a:solidFill>
                <a:srgbClr val="2D3B45"/>
              </a:solidFill>
              <a:highlight>
                <a:schemeClr val="lt2"/>
              </a:highlight>
              <a:latin typeface="Times New Roman"/>
              <a:ea typeface="Times New Roman"/>
              <a:cs typeface="Times New Roman"/>
              <a:sym typeface="Times New Roman"/>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Overall Macroeconomic Health: Chilean GDP, Moving Average</a:t>
            </a:r>
            <a:endParaRPr b="1" sz="1000">
              <a:solidFill>
                <a:schemeClr val="dk1"/>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Inflation: </a:t>
            </a:r>
            <a:r>
              <a:rPr lang="en" sz="1000" strike="sngStrike">
                <a:solidFill>
                  <a:schemeClr val="dk2"/>
                </a:solidFill>
              </a:rPr>
              <a:t>Chilean CPI, Moving Average</a:t>
            </a:r>
            <a:endParaRPr sz="1000" strike="sngStrike">
              <a:solidFill>
                <a:schemeClr val="dk2"/>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Household Conditions</a:t>
            </a:r>
            <a:r>
              <a:rPr lang="en" sz="1000" strike="sngStrike">
                <a:solidFill>
                  <a:schemeClr val="dk2"/>
                </a:solidFill>
              </a:rPr>
              <a:t>: Household debt, loans, and debt securities (%GDP)</a:t>
            </a:r>
            <a:endParaRPr sz="1000" strike="sngStrike">
              <a:solidFill>
                <a:schemeClr val="dk2"/>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Urban Transportation: Santiago Passage of vehicles through Toll Plazas (Unit) </a:t>
            </a:r>
            <a:endParaRPr b="1" sz="1000"/>
          </a:p>
        </p:txBody>
      </p:sp>
      <p:sp>
        <p:nvSpPr>
          <p:cNvPr id="836" name="Google Shape;836;p84"/>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2.3.3.3 Method 3: by Univariate Performance  </a:t>
            </a:r>
            <a:r>
              <a:rPr lang="en" sz="1253" u="sng"/>
              <a:t>  </a:t>
            </a:r>
            <a:endParaRPr sz="1253" u="sng"/>
          </a:p>
        </p:txBody>
      </p:sp>
      <p:pic>
        <p:nvPicPr>
          <p:cNvPr id="837" name="Google Shape;837;p84"/>
          <p:cNvPicPr preferRelativeResize="0"/>
          <p:nvPr/>
        </p:nvPicPr>
        <p:blipFill>
          <a:blip r:embed="rId3">
            <a:alphaModFix/>
          </a:blip>
          <a:stretch>
            <a:fillRect/>
          </a:stretch>
        </p:blipFill>
        <p:spPr>
          <a:xfrm>
            <a:off x="213738" y="2365250"/>
            <a:ext cx="4213665" cy="2156226"/>
          </a:xfrm>
          <a:prstGeom prst="rect">
            <a:avLst/>
          </a:prstGeom>
          <a:noFill/>
          <a:ln>
            <a:noFill/>
          </a:ln>
        </p:spPr>
      </p:pic>
      <p:pic>
        <p:nvPicPr>
          <p:cNvPr id="838" name="Google Shape;838;p84"/>
          <p:cNvPicPr preferRelativeResize="0"/>
          <p:nvPr/>
        </p:nvPicPr>
        <p:blipFill>
          <a:blip r:embed="rId4">
            <a:alphaModFix/>
          </a:blip>
          <a:stretch>
            <a:fillRect/>
          </a:stretch>
        </p:blipFill>
        <p:spPr>
          <a:xfrm>
            <a:off x="4572000" y="2326350"/>
            <a:ext cx="4339251" cy="2235305"/>
          </a:xfrm>
          <a:prstGeom prst="rect">
            <a:avLst/>
          </a:prstGeom>
          <a:noFill/>
          <a:ln>
            <a:noFill/>
          </a:ln>
        </p:spPr>
      </p:pic>
      <p:sp>
        <p:nvSpPr>
          <p:cNvPr id="839" name="Google Shape;839;p84"/>
          <p:cNvSpPr txBox="1"/>
          <p:nvPr/>
        </p:nvSpPr>
        <p:spPr>
          <a:xfrm>
            <a:off x="4634725" y="1126375"/>
            <a:ext cx="4213800" cy="11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Regression Variable Selections without Moving Average:</a:t>
            </a:r>
            <a:endParaRPr sz="1200">
              <a:solidFill>
                <a:srgbClr val="2D3B45"/>
              </a:solidFill>
              <a:highlight>
                <a:schemeClr val="lt2"/>
              </a:highlight>
              <a:latin typeface="Times New Roman"/>
              <a:ea typeface="Times New Roman"/>
              <a:cs typeface="Times New Roman"/>
              <a:sym typeface="Times New Roman"/>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Overall Macroeconomic Health: Chilean GDP</a:t>
            </a:r>
            <a:endParaRPr b="1" sz="1000">
              <a:solidFill>
                <a:schemeClr val="dk1"/>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Inflation: Chilean CPI </a:t>
            </a:r>
            <a:endParaRPr b="1" sz="1000">
              <a:solidFill>
                <a:schemeClr val="dk1"/>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Household Conditions: Household debt, loans, and debt securities (%GDP)</a:t>
            </a:r>
            <a:endParaRPr b="1" sz="1000">
              <a:solidFill>
                <a:schemeClr val="dk1"/>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Urban Transportation: Santiago Passage of vehicles through Toll Plazas (Unit) </a:t>
            </a:r>
            <a:endParaRPr b="1" sz="1000" strike="sngStrike">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45" name="Google Shape;845;p8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46" name="Google Shape;846;p85"/>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47" name="Google Shape;847;p85"/>
          <p:cNvSpPr txBox="1"/>
          <p:nvPr/>
        </p:nvSpPr>
        <p:spPr>
          <a:xfrm>
            <a:off x="4964925" y="1048500"/>
            <a:ext cx="4134000" cy="37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97.7% of the variance in default rate (adjusted R-squared=0.977),demonstrating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148.7 with a low probability (Prob (F-statistic): 3.51e-05),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10.6389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GDP Moving Average Coefficient: -2.0007 (p &lt; 0.000), showing a significant negative impact of Chilean GDP moving average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Interurban Toll Coefficient: 1.2035 (p = 0.002), showing a significant positive impact of interurban traffic on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2.724, indicating some degree of positive autocorrelation in the residuals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0.784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1.96, which is very low, indicating that multicollinearity is likely not a problem</a:t>
            </a:r>
            <a:endParaRPr sz="1100">
              <a:solidFill>
                <a:schemeClr val="dk1"/>
              </a:solidFill>
            </a:endParaRPr>
          </a:p>
        </p:txBody>
      </p:sp>
      <p:grpSp>
        <p:nvGrpSpPr>
          <p:cNvPr id="848" name="Google Shape;848;p85"/>
          <p:cNvGrpSpPr/>
          <p:nvPr/>
        </p:nvGrpSpPr>
        <p:grpSpPr>
          <a:xfrm>
            <a:off x="180713" y="2176092"/>
            <a:ext cx="4784010" cy="2620266"/>
            <a:chOff x="302800" y="2459325"/>
            <a:chExt cx="4862293" cy="2425274"/>
          </a:xfrm>
        </p:grpSpPr>
        <p:pic>
          <p:nvPicPr>
            <p:cNvPr id="849" name="Google Shape;849;p85"/>
            <p:cNvPicPr preferRelativeResize="0"/>
            <p:nvPr/>
          </p:nvPicPr>
          <p:blipFill>
            <a:blip r:embed="rId3">
              <a:alphaModFix/>
            </a:blip>
            <a:stretch>
              <a:fillRect/>
            </a:stretch>
          </p:blipFill>
          <p:spPr>
            <a:xfrm>
              <a:off x="302800" y="2459325"/>
              <a:ext cx="4862293" cy="2425274"/>
            </a:xfrm>
            <a:prstGeom prst="rect">
              <a:avLst/>
            </a:prstGeom>
            <a:noFill/>
            <a:ln>
              <a:noFill/>
            </a:ln>
          </p:spPr>
        </p:pic>
        <p:sp>
          <p:nvSpPr>
            <p:cNvPr id="850" name="Google Shape;850;p85"/>
            <p:cNvSpPr/>
            <p:nvPr/>
          </p:nvSpPr>
          <p:spPr>
            <a:xfrm>
              <a:off x="3748125" y="2662500"/>
              <a:ext cx="586800" cy="44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 name="Google Shape;851;p85"/>
            <p:cNvSpPr/>
            <p:nvPr/>
          </p:nvSpPr>
          <p:spPr>
            <a:xfrm>
              <a:off x="3473025" y="3872400"/>
              <a:ext cx="441900" cy="35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2" name="Google Shape;852;p85"/>
            <p:cNvSpPr/>
            <p:nvPr/>
          </p:nvSpPr>
          <p:spPr>
            <a:xfrm>
              <a:off x="1802925" y="3872400"/>
              <a:ext cx="441900" cy="35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3" name="Google Shape;853;p85"/>
            <p:cNvSpPr/>
            <p:nvPr/>
          </p:nvSpPr>
          <p:spPr>
            <a:xfrm>
              <a:off x="3860325" y="4287300"/>
              <a:ext cx="441900" cy="44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54" name="Google Shape;854;p85"/>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2.3.3.3 Method 3: by Univariate Performance  </a:t>
            </a:r>
            <a:r>
              <a:rPr lang="en" sz="1253" u="sng"/>
              <a:t>  </a:t>
            </a:r>
            <a:endParaRPr sz="1253" u="sng"/>
          </a:p>
        </p:txBody>
      </p:sp>
      <p:sp>
        <p:nvSpPr>
          <p:cNvPr id="855" name="Google Shape;855;p85"/>
          <p:cNvSpPr txBox="1"/>
          <p:nvPr/>
        </p:nvSpPr>
        <p:spPr>
          <a:xfrm>
            <a:off x="173050" y="1126375"/>
            <a:ext cx="429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1:</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Moving Average</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Passage of vehicles through Toll Plazas</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61" name="Google Shape;861;p8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62" name="Google Shape;862;p86"/>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2.3.2 Feature Selection and Regression   </a:t>
            </a:r>
            <a:endParaRPr sz="1253" u="sng"/>
          </a:p>
        </p:txBody>
      </p:sp>
      <p:sp>
        <p:nvSpPr>
          <p:cNvPr id="863" name="Google Shape;863;p86"/>
          <p:cNvSpPr txBox="1"/>
          <p:nvPr/>
        </p:nvSpPr>
        <p:spPr>
          <a:xfrm>
            <a:off x="4884425" y="1026000"/>
            <a:ext cx="4134000" cy="3885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74.0% of the variance in default rate (adjusted R-squared=0.740),demonstrating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12.38 with a low probability (Prob (F-statistic): 0.00152),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14.6659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GDP Coefficient: -0.8625 (p = 0.049), showing a negative impact of Chilean GDP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CPI Coefficient: 9.1599 (p = 0.001), showing a significant positive impact of CPI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Household Debt Coefficient: -4.9070 (p = 0.010), showing a significant negative impact of household debt on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1.278, suggesting there may be some positive autocorrelation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1.068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8.75, which is very low, indicating that multicollinearity is likely not a problem</a:t>
            </a:r>
            <a:endParaRPr sz="1100">
              <a:solidFill>
                <a:schemeClr val="dk1"/>
              </a:solidFill>
            </a:endParaRPr>
          </a:p>
        </p:txBody>
      </p:sp>
      <p:sp>
        <p:nvSpPr>
          <p:cNvPr id="864" name="Google Shape;864;p86"/>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2.3.2.3 Method 3: by Univariate Performance  </a:t>
            </a:r>
            <a:r>
              <a:rPr lang="en" sz="1253" u="sng"/>
              <a:t>  </a:t>
            </a:r>
            <a:endParaRPr sz="1253" u="sng"/>
          </a:p>
        </p:txBody>
      </p:sp>
      <p:sp>
        <p:nvSpPr>
          <p:cNvPr id="865" name="Google Shape;865;p86"/>
          <p:cNvSpPr txBox="1"/>
          <p:nvPr/>
        </p:nvSpPr>
        <p:spPr>
          <a:xfrm>
            <a:off x="173050" y="1126375"/>
            <a:ext cx="4295100" cy="118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2:</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General CPI</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Household Debt, Loans &amp; Debt Securities</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grpSp>
        <p:nvGrpSpPr>
          <p:cNvPr id="866" name="Google Shape;866;p86"/>
          <p:cNvGrpSpPr/>
          <p:nvPr/>
        </p:nvGrpSpPr>
        <p:grpSpPr>
          <a:xfrm>
            <a:off x="137513" y="2357179"/>
            <a:ext cx="4746913" cy="2619945"/>
            <a:chOff x="137513" y="2357179"/>
            <a:chExt cx="4746913" cy="2619945"/>
          </a:xfrm>
        </p:grpSpPr>
        <p:sp>
          <p:nvSpPr>
            <p:cNvPr id="867" name="Google Shape;867;p86"/>
            <p:cNvSpPr txBox="1"/>
            <p:nvPr/>
          </p:nvSpPr>
          <p:spPr>
            <a:xfrm>
              <a:off x="137513" y="4086525"/>
              <a:ext cx="4746900" cy="507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pic>
          <p:nvPicPr>
            <p:cNvPr id="868" name="Google Shape;868;p86"/>
            <p:cNvPicPr preferRelativeResize="0"/>
            <p:nvPr/>
          </p:nvPicPr>
          <p:blipFill>
            <a:blip r:embed="rId3">
              <a:alphaModFix/>
            </a:blip>
            <a:stretch>
              <a:fillRect/>
            </a:stretch>
          </p:blipFill>
          <p:spPr>
            <a:xfrm>
              <a:off x="247725" y="2357179"/>
              <a:ext cx="4636701" cy="2619945"/>
            </a:xfrm>
            <a:prstGeom prst="rect">
              <a:avLst/>
            </a:prstGeom>
            <a:noFill/>
            <a:ln>
              <a:noFill/>
            </a:ln>
          </p:spPr>
        </p:pic>
        <p:sp>
          <p:nvSpPr>
            <p:cNvPr id="869" name="Google Shape;869;p86"/>
            <p:cNvSpPr/>
            <p:nvPr/>
          </p:nvSpPr>
          <p:spPr>
            <a:xfrm>
              <a:off x="3876175" y="2571750"/>
              <a:ext cx="5922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p86"/>
            <p:cNvSpPr/>
            <p:nvPr/>
          </p:nvSpPr>
          <p:spPr>
            <a:xfrm>
              <a:off x="3097950" y="3825525"/>
              <a:ext cx="4110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86"/>
            <p:cNvSpPr/>
            <p:nvPr/>
          </p:nvSpPr>
          <p:spPr>
            <a:xfrm>
              <a:off x="1346425" y="3825525"/>
              <a:ext cx="4464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p86"/>
            <p:cNvSpPr/>
            <p:nvPr/>
          </p:nvSpPr>
          <p:spPr>
            <a:xfrm>
              <a:off x="3966775" y="4356600"/>
              <a:ext cx="4110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78" name="Google Shape;878;p8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79" name="Google Shape;879;p8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2.3.4 Model Compare and Contrast   </a:t>
            </a:r>
            <a:endParaRPr sz="1253" u="sng"/>
          </a:p>
        </p:txBody>
      </p:sp>
      <p:graphicFrame>
        <p:nvGraphicFramePr>
          <p:cNvPr id="880" name="Google Shape;880;p87"/>
          <p:cNvGraphicFramePr/>
          <p:nvPr/>
        </p:nvGraphicFramePr>
        <p:xfrm>
          <a:off x="173025" y="1013725"/>
          <a:ext cx="3000000" cy="3000000"/>
        </p:xfrm>
        <a:graphic>
          <a:graphicData uri="http://schemas.openxmlformats.org/drawingml/2006/table">
            <a:tbl>
              <a:tblPr>
                <a:noFill/>
                <a:tableStyleId>{EA01C8EB-842C-437E-AF8B-EF46ECB39662}</a:tableStyleId>
              </a:tblPr>
              <a:tblGrid>
                <a:gridCol w="943925"/>
                <a:gridCol w="2023250"/>
                <a:gridCol w="1985475"/>
                <a:gridCol w="1983925"/>
                <a:gridCol w="1858200"/>
              </a:tblGrid>
              <a:tr h="176625">
                <a:tc>
                  <a:txBody>
                    <a:bodyPr/>
                    <a:lstStyle/>
                    <a:p>
                      <a:pPr indent="0" lvl="0" marL="0" rtl="0" algn="l">
                        <a:spcBef>
                          <a:spcPts val="0"/>
                        </a:spcBef>
                        <a:spcAft>
                          <a:spcPts val="0"/>
                        </a:spcAft>
                        <a:buNone/>
                      </a:pPr>
                      <a:r>
                        <a:rPr b="1" lang="en" sz="1000">
                          <a:solidFill>
                            <a:srgbClr val="323C46"/>
                          </a:solidFill>
                        </a:rPr>
                        <a:t>Model</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1</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2</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3</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Model 4</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614700">
                <a:tc>
                  <a:txBody>
                    <a:bodyPr/>
                    <a:lstStyle/>
                    <a:p>
                      <a:pPr indent="0" lvl="0" marL="0" rtl="0" algn="l">
                        <a:spcBef>
                          <a:spcPts val="0"/>
                        </a:spcBef>
                        <a:spcAft>
                          <a:spcPts val="0"/>
                        </a:spcAft>
                        <a:buNone/>
                      </a:pPr>
                      <a:r>
                        <a:rPr b="1" lang="en" sz="1000">
                          <a:solidFill>
                            <a:srgbClr val="323C46"/>
                          </a:solidFill>
                        </a:rPr>
                        <a:t>Independent Variables </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General CPI, Moving Average </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Santiago GDP </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GDP Deflator</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Santiago Interurban Toll Passage</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1. Chilean GDP </a:t>
                      </a:r>
                      <a:endParaRPr b="1" sz="1000">
                        <a:solidFill>
                          <a:srgbClr val="323C46"/>
                        </a:solidFill>
                      </a:endParaRPr>
                    </a:p>
                    <a:p>
                      <a:pPr indent="0" lvl="0" marL="0" rtl="0" algn="l">
                        <a:spcBef>
                          <a:spcPts val="0"/>
                        </a:spcBef>
                        <a:spcAft>
                          <a:spcPts val="0"/>
                        </a:spcAft>
                        <a:buNone/>
                      </a:pPr>
                      <a:r>
                        <a:rPr b="1" lang="en" sz="1000">
                          <a:solidFill>
                            <a:srgbClr val="323C46"/>
                          </a:solidFill>
                        </a:rPr>
                        <a:t>2. Chilean General CPI </a:t>
                      </a:r>
                      <a:endParaRPr b="1" sz="1000">
                        <a:solidFill>
                          <a:srgbClr val="323C46"/>
                        </a:solidFill>
                      </a:endParaRPr>
                    </a:p>
                    <a:p>
                      <a:pPr indent="0" lvl="0" marL="0" rtl="0" algn="l">
                        <a:spcBef>
                          <a:spcPts val="0"/>
                        </a:spcBef>
                        <a:spcAft>
                          <a:spcPts val="0"/>
                        </a:spcAft>
                        <a:buNone/>
                      </a:pPr>
                      <a:r>
                        <a:rPr b="1" lang="en" sz="1000">
                          <a:solidFill>
                            <a:srgbClr val="323C46"/>
                          </a:solidFill>
                        </a:rPr>
                        <a:t>3. Chilean Household Debt</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216900">
                <a:tc>
                  <a:txBody>
                    <a:bodyPr/>
                    <a:lstStyle/>
                    <a:p>
                      <a:pPr indent="0" lvl="0" marL="0" rtl="0" algn="l">
                        <a:spcBef>
                          <a:spcPts val="0"/>
                        </a:spcBef>
                        <a:spcAft>
                          <a:spcPts val="0"/>
                        </a:spcAft>
                        <a:buNone/>
                      </a:pPr>
                      <a:r>
                        <a:rPr b="1" lang="en" sz="1000">
                          <a:solidFill>
                            <a:srgbClr val="323C46"/>
                          </a:solidFill>
                        </a:rPr>
                        <a:t>Granularity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lang="en" sz="1000">
                          <a:solidFill>
                            <a:schemeClr val="dk1"/>
                          </a:solidFill>
                        </a:rPr>
                        <a:t>Monthly</a:t>
                      </a:r>
                      <a:endParaRPr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b="1" lang="en" sz="1000">
                          <a:solidFill>
                            <a:schemeClr val="dk1"/>
                          </a:solidFill>
                        </a:rPr>
                        <a:t>Yearly</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Yearly</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Yearly </a:t>
                      </a:r>
                      <a:endParaRPr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603025">
                <a:tc>
                  <a:txBody>
                    <a:bodyPr/>
                    <a:lstStyle/>
                    <a:p>
                      <a:pPr indent="0" lvl="0" marL="0" rtl="0" algn="l">
                        <a:spcBef>
                          <a:spcPts val="0"/>
                        </a:spcBef>
                        <a:spcAft>
                          <a:spcPts val="0"/>
                        </a:spcAft>
                        <a:buNone/>
                      </a:pPr>
                      <a:r>
                        <a:rPr b="1" lang="en" sz="1000">
                          <a:solidFill>
                            <a:srgbClr val="323C46"/>
                          </a:solidFill>
                        </a:rPr>
                        <a:t>Coefficients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rPr>
                        <a:t>Const: </a:t>
                      </a:r>
                      <a:r>
                        <a:rPr lang="en" sz="1000">
                          <a:solidFill>
                            <a:schemeClr val="dk1"/>
                          </a:solidFill>
                        </a:rPr>
                        <a:t>10.7690 (P&gt;|t|=0.000)</a:t>
                      </a:r>
                      <a:endParaRPr sz="1000">
                        <a:solidFill>
                          <a:schemeClr val="dk1"/>
                        </a:solidFill>
                      </a:endParaRPr>
                    </a:p>
                    <a:p>
                      <a:pPr indent="0" lvl="0" marL="0" rtl="0" algn="l">
                        <a:spcBef>
                          <a:spcPts val="0"/>
                        </a:spcBef>
                        <a:spcAft>
                          <a:spcPts val="0"/>
                        </a:spcAft>
                        <a:buNone/>
                      </a:pPr>
                      <a:r>
                        <a:rPr lang="en" sz="1000" u="sng">
                          <a:solidFill>
                            <a:schemeClr val="dk1"/>
                          </a:solidFill>
                        </a:rPr>
                        <a:t>GDP MA: </a:t>
                      </a:r>
                      <a:r>
                        <a:rPr lang="en" sz="1000">
                          <a:solidFill>
                            <a:schemeClr val="dk1"/>
                          </a:solidFill>
                        </a:rPr>
                        <a:t>-1.7772 (P&gt;|t|=0.000)</a:t>
                      </a:r>
                      <a:endParaRPr sz="1000">
                        <a:solidFill>
                          <a:schemeClr val="dk1"/>
                        </a:solidFill>
                      </a:endParaRPr>
                    </a:p>
                    <a:p>
                      <a:pPr indent="0" lvl="0" marL="0" rtl="0" algn="l">
                        <a:spcBef>
                          <a:spcPts val="0"/>
                        </a:spcBef>
                        <a:spcAft>
                          <a:spcPts val="0"/>
                        </a:spcAft>
                        <a:buNone/>
                      </a:pPr>
                      <a:r>
                        <a:rPr lang="en" sz="1000" u="sng">
                          <a:solidFill>
                            <a:schemeClr val="dk1"/>
                          </a:solidFill>
                        </a:rPr>
                        <a:t>CPI MA: </a:t>
                      </a:r>
                      <a:r>
                        <a:rPr lang="en" sz="1000">
                          <a:solidFill>
                            <a:schemeClr val="dk1"/>
                          </a:solidFill>
                        </a:rPr>
                        <a:t>1.8592 (P&gt;|t|=0.000)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a:t>
                      </a:r>
                      <a:r>
                        <a:rPr b="1" lang="en" sz="1000">
                          <a:solidFill>
                            <a:srgbClr val="323C46"/>
                          </a:solidFill>
                        </a:rPr>
                        <a:t> 11.0637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Santiago GDP: </a:t>
                      </a:r>
                      <a:r>
                        <a:rPr b="1" lang="en" sz="1000">
                          <a:solidFill>
                            <a:srgbClr val="323C46"/>
                          </a:solidFill>
                        </a:rPr>
                        <a:t>2.8884 </a:t>
                      </a:r>
                      <a:r>
                        <a:rPr b="1" lang="en" sz="1000">
                          <a:solidFill>
                            <a:schemeClr val="dk1"/>
                          </a:solidFill>
                        </a:rPr>
                        <a:t>(P&gt;|t|=0.004)</a:t>
                      </a:r>
                      <a:endParaRPr b="1" sz="1000">
                        <a:solidFill>
                          <a:srgbClr val="323C46"/>
                        </a:solidFill>
                      </a:endParaRPr>
                    </a:p>
                    <a:p>
                      <a:pPr indent="0" lvl="0" marL="0" rtl="0" algn="l">
                        <a:spcBef>
                          <a:spcPts val="0"/>
                        </a:spcBef>
                        <a:spcAft>
                          <a:spcPts val="0"/>
                        </a:spcAft>
                        <a:buNone/>
                      </a:pPr>
                      <a:r>
                        <a:rPr b="1" lang="en" sz="1000" u="sng">
                          <a:solidFill>
                            <a:srgbClr val="323C46"/>
                          </a:solidFill>
                        </a:rPr>
                        <a:t>Deflator:</a:t>
                      </a:r>
                      <a:r>
                        <a:rPr b="1" lang="en" sz="1000">
                          <a:solidFill>
                            <a:srgbClr val="323C46"/>
                          </a:solidFill>
                        </a:rPr>
                        <a:t> 1.6029 (P&gt;|t|=0.004)</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 </a:t>
                      </a:r>
                      <a:r>
                        <a:rPr b="1" lang="en" sz="1000">
                          <a:solidFill>
                            <a:srgbClr val="323C46"/>
                          </a:solidFill>
                        </a:rPr>
                        <a:t>10.6389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GDP MA:</a:t>
                      </a:r>
                      <a:r>
                        <a:rPr b="1" lang="en" sz="1000">
                          <a:solidFill>
                            <a:srgbClr val="323C46"/>
                          </a:solidFill>
                        </a:rPr>
                        <a:t> -2.0007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Interurban Toll: </a:t>
                      </a:r>
                      <a:r>
                        <a:rPr b="1" lang="en" sz="1000">
                          <a:solidFill>
                            <a:srgbClr val="323C46"/>
                          </a:solidFill>
                        </a:rPr>
                        <a:t>1.2035 </a:t>
                      </a:r>
                      <a:r>
                        <a:rPr b="1" lang="en" sz="1000">
                          <a:solidFill>
                            <a:schemeClr val="dk1"/>
                          </a:solidFill>
                        </a:rPr>
                        <a:t>(P&gt;|t|=0.002)</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rgbClr val="323C46"/>
                          </a:solidFill>
                        </a:rPr>
                        <a:t>Const:</a:t>
                      </a:r>
                      <a:r>
                        <a:rPr lang="en" sz="1000">
                          <a:solidFill>
                            <a:srgbClr val="323C46"/>
                          </a:solidFill>
                        </a:rPr>
                        <a:t> 14.6659 (P&gt;|t|=0.000)</a:t>
                      </a:r>
                      <a:endParaRPr sz="1000">
                        <a:solidFill>
                          <a:srgbClr val="323C46"/>
                        </a:solidFill>
                      </a:endParaRPr>
                    </a:p>
                    <a:p>
                      <a:pPr indent="0" lvl="0" marL="0" rtl="0" algn="l">
                        <a:spcBef>
                          <a:spcPts val="0"/>
                        </a:spcBef>
                        <a:spcAft>
                          <a:spcPts val="0"/>
                        </a:spcAft>
                        <a:buNone/>
                      </a:pPr>
                      <a:r>
                        <a:rPr lang="en" sz="1000" u="sng">
                          <a:solidFill>
                            <a:srgbClr val="323C46"/>
                          </a:solidFill>
                        </a:rPr>
                        <a:t>GDP:</a:t>
                      </a:r>
                      <a:r>
                        <a:rPr lang="en" sz="1000">
                          <a:solidFill>
                            <a:srgbClr val="323C46"/>
                          </a:solidFill>
                        </a:rPr>
                        <a:t> -0.8625 (P&gt;|t|=0.049)</a:t>
                      </a:r>
                      <a:endParaRPr sz="1000">
                        <a:solidFill>
                          <a:srgbClr val="323C46"/>
                        </a:solidFill>
                      </a:endParaRPr>
                    </a:p>
                    <a:p>
                      <a:pPr indent="0" lvl="0" marL="0" rtl="0" algn="l">
                        <a:spcBef>
                          <a:spcPts val="0"/>
                        </a:spcBef>
                        <a:spcAft>
                          <a:spcPts val="0"/>
                        </a:spcAft>
                        <a:buNone/>
                      </a:pPr>
                      <a:r>
                        <a:rPr lang="en" sz="1000" u="sng">
                          <a:solidFill>
                            <a:srgbClr val="323C46"/>
                          </a:solidFill>
                        </a:rPr>
                        <a:t>CPI:</a:t>
                      </a:r>
                      <a:r>
                        <a:rPr lang="en" sz="1000">
                          <a:solidFill>
                            <a:srgbClr val="323C46"/>
                          </a:solidFill>
                        </a:rPr>
                        <a:t> 9.1599 (</a:t>
                      </a:r>
                      <a:r>
                        <a:rPr lang="en" sz="1000">
                          <a:solidFill>
                            <a:schemeClr val="dk1"/>
                          </a:solidFill>
                        </a:rPr>
                        <a:t>P&gt;|t|=0.001</a:t>
                      </a:r>
                      <a:r>
                        <a:rPr lang="en" sz="1000">
                          <a:solidFill>
                            <a:srgbClr val="323C46"/>
                          </a:solidFill>
                        </a:rPr>
                        <a:t>)</a:t>
                      </a:r>
                      <a:endParaRPr sz="1000">
                        <a:solidFill>
                          <a:srgbClr val="323C46"/>
                        </a:solidFill>
                      </a:endParaRPr>
                    </a:p>
                    <a:p>
                      <a:pPr indent="0" lvl="0" marL="0" rtl="0" algn="l">
                        <a:spcBef>
                          <a:spcPts val="0"/>
                        </a:spcBef>
                        <a:spcAft>
                          <a:spcPts val="0"/>
                        </a:spcAft>
                        <a:buNone/>
                      </a:pPr>
                      <a:r>
                        <a:rPr lang="en" sz="1000" u="sng">
                          <a:solidFill>
                            <a:srgbClr val="323C46"/>
                          </a:solidFill>
                        </a:rPr>
                        <a:t>Debt:</a:t>
                      </a:r>
                      <a:r>
                        <a:rPr lang="en" sz="1000">
                          <a:solidFill>
                            <a:srgbClr val="323C46"/>
                          </a:solidFill>
                        </a:rPr>
                        <a:t> 4.9070 </a:t>
                      </a:r>
                      <a:r>
                        <a:rPr lang="en" sz="1000">
                          <a:solidFill>
                            <a:schemeClr val="dk1"/>
                          </a:solidFill>
                        </a:rPr>
                        <a:t>(P&gt;|t|=0.010)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333325">
                <a:tc>
                  <a:txBody>
                    <a:bodyPr/>
                    <a:lstStyle/>
                    <a:p>
                      <a:pPr indent="0" lvl="0" marL="0" rtl="0" algn="l">
                        <a:spcBef>
                          <a:spcPts val="0"/>
                        </a:spcBef>
                        <a:spcAft>
                          <a:spcPts val="0"/>
                        </a:spcAft>
                        <a:buNone/>
                      </a:pPr>
                      <a:r>
                        <a:rPr b="1" lang="en" sz="1000">
                          <a:solidFill>
                            <a:srgbClr val="323C46"/>
                          </a:solidFill>
                        </a:rPr>
                        <a:t>Model Fit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Adj. </a:t>
                      </a:r>
                      <a:r>
                        <a:rPr lang="en" sz="1000">
                          <a:solidFill>
                            <a:schemeClr val="dk1"/>
                          </a:solidFill>
                        </a:rPr>
                        <a:t>R-squared = 0.702</a:t>
                      </a:r>
                      <a:endParaRPr sz="1000">
                        <a:solidFill>
                          <a:schemeClr val="dk1"/>
                        </a:solidFill>
                      </a:endParaRPr>
                    </a:p>
                    <a:p>
                      <a:pPr indent="0" lvl="0" marL="0" rtl="0" algn="l">
                        <a:spcBef>
                          <a:spcPts val="0"/>
                        </a:spcBef>
                        <a:spcAft>
                          <a:spcPts val="0"/>
                        </a:spcAft>
                        <a:buNone/>
                      </a:pPr>
                      <a:r>
                        <a:rPr lang="en" sz="1000">
                          <a:solidFill>
                            <a:schemeClr val="dk1"/>
                          </a:solidFill>
                        </a:rPr>
                        <a:t>F-statistic = 153.0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Adj. </a:t>
                      </a:r>
                      <a:r>
                        <a:rPr b="1" lang="en" sz="1000">
                          <a:solidFill>
                            <a:srgbClr val="323C46"/>
                          </a:solidFill>
                        </a:rPr>
                        <a:t>R-squared = 0.952</a:t>
                      </a:r>
                      <a:endParaRPr b="1" sz="1000">
                        <a:solidFill>
                          <a:srgbClr val="323C46"/>
                        </a:solidFill>
                      </a:endParaRPr>
                    </a:p>
                    <a:p>
                      <a:pPr indent="0" lvl="0" marL="0" rtl="0" algn="l">
                        <a:spcBef>
                          <a:spcPts val="0"/>
                        </a:spcBef>
                        <a:spcAft>
                          <a:spcPts val="0"/>
                        </a:spcAft>
                        <a:buNone/>
                      </a:pPr>
                      <a:r>
                        <a:rPr b="1" lang="en" sz="1000">
                          <a:solidFill>
                            <a:srgbClr val="323C46"/>
                          </a:solidFill>
                        </a:rPr>
                        <a:t>F-statistic = 89.66</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Adj. </a:t>
                      </a:r>
                      <a:r>
                        <a:rPr b="1" lang="en" sz="1000">
                          <a:solidFill>
                            <a:srgbClr val="323C46"/>
                          </a:solidFill>
                        </a:rPr>
                        <a:t>R-squared = 0.977</a:t>
                      </a:r>
                      <a:endParaRPr b="1" sz="1000">
                        <a:solidFill>
                          <a:srgbClr val="323C46"/>
                        </a:solidFill>
                      </a:endParaRPr>
                    </a:p>
                    <a:p>
                      <a:pPr indent="0" lvl="0" marL="0" rtl="0" algn="l">
                        <a:spcBef>
                          <a:spcPts val="0"/>
                        </a:spcBef>
                        <a:spcAft>
                          <a:spcPts val="0"/>
                        </a:spcAft>
                        <a:buNone/>
                      </a:pPr>
                      <a:r>
                        <a:rPr b="1" lang="en" sz="1000">
                          <a:solidFill>
                            <a:srgbClr val="323C46"/>
                          </a:solidFill>
                        </a:rPr>
                        <a:t>F-statistic = 148.7</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Adj. </a:t>
                      </a:r>
                      <a:r>
                        <a:rPr lang="en" sz="1000">
                          <a:solidFill>
                            <a:srgbClr val="323C46"/>
                          </a:solidFill>
                        </a:rPr>
                        <a:t>R-squared = 0.740</a:t>
                      </a:r>
                      <a:endParaRPr sz="1000">
                        <a:solidFill>
                          <a:srgbClr val="323C46"/>
                        </a:solidFill>
                      </a:endParaRPr>
                    </a:p>
                    <a:p>
                      <a:pPr indent="0" lvl="0" marL="0" rtl="0" algn="l">
                        <a:spcBef>
                          <a:spcPts val="0"/>
                        </a:spcBef>
                        <a:spcAft>
                          <a:spcPts val="0"/>
                        </a:spcAft>
                        <a:buNone/>
                      </a:pPr>
                      <a:r>
                        <a:rPr lang="en" sz="1000">
                          <a:solidFill>
                            <a:srgbClr val="323C46"/>
                          </a:solidFill>
                        </a:rPr>
                        <a:t>F-statistic = 12.38</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468375">
                <a:tc>
                  <a:txBody>
                    <a:bodyPr/>
                    <a:lstStyle/>
                    <a:p>
                      <a:pPr indent="0" lvl="0" marL="0" rtl="0" algn="l">
                        <a:spcBef>
                          <a:spcPts val="0"/>
                        </a:spcBef>
                        <a:spcAft>
                          <a:spcPts val="0"/>
                        </a:spcAft>
                        <a:buNone/>
                      </a:pPr>
                      <a:r>
                        <a:rPr b="1" lang="en" sz="1000">
                          <a:solidFill>
                            <a:srgbClr val="323C46"/>
                          </a:solidFill>
                        </a:rPr>
                        <a:t>Diagnostic Tests</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Durbin-Watson = 1.202</a:t>
                      </a:r>
                      <a:endParaRPr sz="1000">
                        <a:solidFill>
                          <a:schemeClr val="dk1"/>
                        </a:solidFill>
                      </a:endParaRPr>
                    </a:p>
                    <a:p>
                      <a:pPr indent="0" lvl="0" marL="0" rtl="0" algn="l">
                        <a:spcBef>
                          <a:spcPts val="0"/>
                        </a:spcBef>
                        <a:spcAft>
                          <a:spcPts val="0"/>
                        </a:spcAft>
                        <a:buNone/>
                      </a:pPr>
                      <a:r>
                        <a:rPr lang="en" sz="1000">
                          <a:solidFill>
                            <a:schemeClr val="dk1"/>
                          </a:solidFill>
                        </a:rPr>
                        <a:t>Jarque-Bera = 31.775</a:t>
                      </a:r>
                      <a:endParaRPr sz="1000">
                        <a:solidFill>
                          <a:schemeClr val="dk1"/>
                        </a:solidFill>
                      </a:endParaRPr>
                    </a:p>
                    <a:p>
                      <a:pPr indent="0" lvl="0" marL="0" rtl="0" algn="l">
                        <a:spcBef>
                          <a:spcPts val="0"/>
                        </a:spcBef>
                        <a:spcAft>
                          <a:spcPts val="0"/>
                        </a:spcAft>
                        <a:buNone/>
                      </a:pPr>
                      <a:r>
                        <a:rPr lang="en" sz="1000">
                          <a:solidFill>
                            <a:schemeClr val="dk1"/>
                          </a:solidFill>
                        </a:rPr>
                        <a:t>Cond. No = 1.84</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Durbin-Watson = 1.726</a:t>
                      </a:r>
                      <a:endParaRPr b="1" sz="1000">
                        <a:solidFill>
                          <a:srgbClr val="323C46"/>
                        </a:solidFill>
                      </a:endParaRPr>
                    </a:p>
                    <a:p>
                      <a:pPr indent="0" lvl="0" marL="0" rtl="0" algn="l">
                        <a:spcBef>
                          <a:spcPts val="0"/>
                        </a:spcBef>
                        <a:spcAft>
                          <a:spcPts val="0"/>
                        </a:spcAft>
                        <a:buNone/>
                      </a:pPr>
                      <a:r>
                        <a:rPr b="1" lang="en" sz="1000">
                          <a:solidFill>
                            <a:srgbClr val="323C46"/>
                          </a:solidFill>
                        </a:rPr>
                        <a:t>Jarque-Bera = 1.478</a:t>
                      </a:r>
                      <a:endParaRPr b="1" sz="1000">
                        <a:solidFill>
                          <a:srgbClr val="323C46"/>
                        </a:solidFill>
                      </a:endParaRPr>
                    </a:p>
                    <a:p>
                      <a:pPr indent="0" lvl="0" marL="0" rtl="0" algn="l">
                        <a:spcBef>
                          <a:spcPts val="0"/>
                        </a:spcBef>
                        <a:spcAft>
                          <a:spcPts val="0"/>
                        </a:spcAft>
                        <a:buNone/>
                      </a:pPr>
                      <a:r>
                        <a:rPr b="1" lang="en" sz="1000">
                          <a:solidFill>
                            <a:srgbClr val="323C46"/>
                          </a:solidFill>
                        </a:rPr>
                        <a:t>Cond. No = 1.61</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Durbin-Watson = 2.724</a:t>
                      </a:r>
                      <a:endParaRPr b="1" sz="1000">
                        <a:solidFill>
                          <a:srgbClr val="323C46"/>
                        </a:solidFill>
                      </a:endParaRPr>
                    </a:p>
                    <a:p>
                      <a:pPr indent="0" lvl="0" marL="0" rtl="0" algn="l">
                        <a:spcBef>
                          <a:spcPts val="0"/>
                        </a:spcBef>
                        <a:spcAft>
                          <a:spcPts val="0"/>
                        </a:spcAft>
                        <a:buNone/>
                      </a:pPr>
                      <a:r>
                        <a:rPr b="1" lang="en" sz="1000">
                          <a:solidFill>
                            <a:srgbClr val="323C46"/>
                          </a:solidFill>
                        </a:rPr>
                        <a:t>Jarque-Bera = 0.784</a:t>
                      </a:r>
                      <a:endParaRPr b="1" sz="1000">
                        <a:solidFill>
                          <a:srgbClr val="323C46"/>
                        </a:solidFill>
                      </a:endParaRPr>
                    </a:p>
                    <a:p>
                      <a:pPr indent="0" lvl="0" marL="0" rtl="0" algn="l">
                        <a:spcBef>
                          <a:spcPts val="0"/>
                        </a:spcBef>
                        <a:spcAft>
                          <a:spcPts val="0"/>
                        </a:spcAft>
                        <a:buNone/>
                      </a:pPr>
                      <a:r>
                        <a:rPr b="1" lang="en" sz="1000">
                          <a:solidFill>
                            <a:schemeClr val="dk1"/>
                          </a:solidFill>
                        </a:rPr>
                        <a:t>Cond. No = 1.96</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solidFill>
                            <a:srgbClr val="323C46"/>
                          </a:solidFill>
                        </a:rPr>
                        <a:t>Durbin-Watson = 1.278</a:t>
                      </a:r>
                      <a:endParaRPr sz="1000">
                        <a:solidFill>
                          <a:srgbClr val="323C46"/>
                        </a:solidFill>
                      </a:endParaRPr>
                    </a:p>
                    <a:p>
                      <a:pPr indent="0" lvl="0" marL="0" rtl="0" algn="l">
                        <a:lnSpc>
                          <a:spcPct val="80000"/>
                        </a:lnSpc>
                        <a:spcBef>
                          <a:spcPts val="408"/>
                        </a:spcBef>
                        <a:spcAft>
                          <a:spcPts val="0"/>
                        </a:spcAft>
                        <a:buNone/>
                      </a:pPr>
                      <a:r>
                        <a:rPr lang="en" sz="1000">
                          <a:solidFill>
                            <a:srgbClr val="323C46"/>
                          </a:solidFill>
                        </a:rPr>
                        <a:t>Jarque-Bera = 1.068</a:t>
                      </a:r>
                      <a:endParaRPr sz="1000">
                        <a:solidFill>
                          <a:srgbClr val="323C46"/>
                        </a:solidFill>
                      </a:endParaRPr>
                    </a:p>
                    <a:p>
                      <a:pPr indent="0" lvl="0" marL="0" rtl="0" algn="l">
                        <a:lnSpc>
                          <a:spcPct val="80000"/>
                        </a:lnSpc>
                        <a:spcBef>
                          <a:spcPts val="408"/>
                        </a:spcBef>
                        <a:spcAft>
                          <a:spcPts val="408"/>
                        </a:spcAft>
                        <a:buNone/>
                      </a:pPr>
                      <a:r>
                        <a:rPr lang="en" sz="1000">
                          <a:solidFill>
                            <a:srgbClr val="323C46"/>
                          </a:solidFill>
                        </a:rPr>
                        <a:t>Cond. No = 8.75 </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bl>
          </a:graphicData>
        </a:graphic>
      </p:graphicFrame>
      <p:sp>
        <p:nvSpPr>
          <p:cNvPr id="881" name="Google Shape;881;p87"/>
          <p:cNvSpPr txBox="1"/>
          <p:nvPr/>
        </p:nvSpPr>
        <p:spPr>
          <a:xfrm>
            <a:off x="83075" y="3442400"/>
            <a:ext cx="8911800" cy="1591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Comparison and Evaluation: </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Model 1 analyzes monthly data and suggests that general CPI has a positive impact while GDP has a negative impact on the dependent variable. It has the lowest r-squared among the four and potential autocorrelation issues (Jarque-Bera).</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For predictive accuracy and statistical reliability, Models 2 and 3 are preferable due to their high R-squared values, lower autocorrelation, and better conformity to normal distribution in residuals.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both feature a combination of national and regional indicators from Chile and Santiago for robust model fits</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Model 2 captures economic fluctuations, while Model 3 combines the moving average of Chilean GDP with Santiago interurban toll rates, linking broader economic output with local transportation factors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4 examines the impact of GDP, CPI, and household debt on a yearly basis, with a strong emphasis on CPI, but shows potential underfitting issues.</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1.1 Project Background</a:t>
            </a:r>
            <a:endParaRPr b="0" sz="1200"/>
          </a:p>
        </p:txBody>
      </p:sp>
      <p:sp>
        <p:nvSpPr>
          <p:cNvPr id="588" name="Google Shape;588;p6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89" name="Google Shape;589;p61"/>
          <p:cNvSpPr txBox="1"/>
          <p:nvPr>
            <p:ph idx="1" type="body"/>
          </p:nvPr>
        </p:nvSpPr>
        <p:spPr>
          <a:xfrm>
            <a:off x="166800" y="877000"/>
            <a:ext cx="8809500" cy="38274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Problem Overview</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Toll Evasion Increase</a:t>
            </a:r>
            <a:r>
              <a:rPr b="0" lang="en" sz="1200">
                <a:solidFill>
                  <a:schemeClr val="dk1"/>
                </a:solidFill>
              </a:rPr>
              <a:t>: Urban toll road systems, particularly in Chile, face difficulties with efficient toll collection. There has been a notable rise in toll evasion rates, with default rates escalating from 4% to 20% post-pandemic, resulting in potential decreased in the bottom-line.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Need for Data-driven Insights: </a:t>
            </a:r>
            <a:r>
              <a:rPr b="0" lang="en" sz="1200">
                <a:solidFill>
                  <a:schemeClr val="dk1"/>
                </a:solidFill>
              </a:rPr>
              <a:t>The recent implementation of the cloud data warehouse opens the door to new data driven methods to assist decision making on collection.</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Project Goal and Objectives</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Macroeconomic Analysis</a:t>
            </a:r>
            <a:r>
              <a:rPr b="0" lang="en" sz="1200">
                <a:solidFill>
                  <a:schemeClr val="dk1"/>
                </a:solidFill>
              </a:rPr>
              <a:t>: Examining</a:t>
            </a:r>
            <a:r>
              <a:rPr b="0" lang="en" sz="1200">
                <a:solidFill>
                  <a:schemeClr val="dk1"/>
                </a:solidFill>
              </a:rPr>
              <a:t> the impact of economic trends on payment delays to better understand what part of the increase is </a:t>
            </a:r>
            <a:r>
              <a:rPr b="0" lang="en" sz="1200">
                <a:solidFill>
                  <a:schemeClr val="dk1"/>
                </a:solidFill>
              </a:rPr>
              <a:t>controllable</a:t>
            </a:r>
            <a:r>
              <a:rPr b="0" lang="en" sz="1200">
                <a:solidFill>
                  <a:schemeClr val="dk1"/>
                </a:solidFill>
              </a:rPr>
              <a: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Predictive Model Development</a:t>
            </a:r>
            <a:r>
              <a:rPr b="0" lang="en" sz="1200">
                <a:solidFill>
                  <a:schemeClr val="dk1"/>
                </a:solidFill>
              </a:rPr>
              <a:t>: To forecast likelihood of payment default and e</a:t>
            </a:r>
            <a:r>
              <a:rPr b="0" lang="en" sz="1200">
                <a:solidFill>
                  <a:schemeClr val="dk1"/>
                </a:solidFill>
              </a:rPr>
              <a:t>stimating payment timings for each consumer</a:t>
            </a:r>
            <a:r>
              <a:rPr b="0" lang="en" sz="1200">
                <a:solidFill>
                  <a:schemeClr val="dk1"/>
                </a:solidFill>
              </a:rPr>
              <a:t>, and identify optimal collection agency involvement.</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Potential</a:t>
            </a:r>
            <a:r>
              <a:rPr lang="en" sz="1200"/>
              <a:t> Impact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Re-evaluation of </a:t>
            </a:r>
            <a:r>
              <a:rPr lang="en" sz="1200">
                <a:solidFill>
                  <a:schemeClr val="dk1"/>
                </a:solidFill>
              </a:rPr>
              <a:t>Toll Rates</a:t>
            </a:r>
            <a:r>
              <a:rPr b="0" lang="en" sz="1200">
                <a:solidFill>
                  <a:schemeClr val="dk1"/>
                </a:solidFill>
              </a:rPr>
              <a:t>: </a:t>
            </a:r>
            <a:r>
              <a:rPr b="0" lang="en" sz="1200">
                <a:solidFill>
                  <a:schemeClr val="dk1"/>
                </a:solidFill>
              </a:rPr>
              <a:t>Leverage macroeconomic insight to aid </a:t>
            </a:r>
            <a:r>
              <a:rPr b="0" lang="en" sz="1200">
                <a:solidFill>
                  <a:schemeClr val="dk1"/>
                </a:solidFill>
              </a:rPr>
              <a:t>in strategic negotiations regarding fixed toll pricing.</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Improved Revenue Efficiency</a:t>
            </a:r>
            <a:r>
              <a:rPr b="0" lang="en" sz="1200">
                <a:solidFill>
                  <a:schemeClr val="dk1"/>
                </a:solidFill>
              </a:rPr>
              <a:t>: Enhance toll revenue collection by preempting and managing defaults effectively.</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Sustainable System Maintenance</a:t>
            </a:r>
            <a:r>
              <a:rPr b="0" lang="en" sz="1200">
                <a:solidFill>
                  <a:schemeClr val="dk1"/>
                </a:solidFill>
              </a:rPr>
              <a:t>: Develop</a:t>
            </a:r>
            <a:r>
              <a:rPr b="0" lang="en" sz="1200">
                <a:solidFill>
                  <a:schemeClr val="dk1"/>
                </a:solidFill>
              </a:rPr>
              <a:t> a data-driven approach</a:t>
            </a:r>
            <a:r>
              <a:rPr b="0" lang="en" sz="1200">
                <a:solidFill>
                  <a:schemeClr val="dk1"/>
                </a:solidFill>
              </a:rPr>
              <a:t> that can be used following our team’s involvement in the project. </a:t>
            </a:r>
            <a:endParaRPr b="0" sz="12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87" name="Google Shape;887;p8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88" name="Google Shape;888;p8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2.3.5 </a:t>
            </a:r>
            <a:r>
              <a:rPr lang="en" sz="1250" u="sng"/>
              <a:t>General Conclusion and Explanations</a:t>
            </a:r>
            <a:r>
              <a:rPr lang="en" sz="1253" u="sng"/>
              <a:t> </a:t>
            </a:r>
            <a:endParaRPr sz="1253" u="sng"/>
          </a:p>
        </p:txBody>
      </p:sp>
      <p:graphicFrame>
        <p:nvGraphicFramePr>
          <p:cNvPr id="889" name="Google Shape;889;p88"/>
          <p:cNvGraphicFramePr/>
          <p:nvPr/>
        </p:nvGraphicFramePr>
        <p:xfrm>
          <a:off x="173025" y="1013725"/>
          <a:ext cx="3000000" cy="3000000"/>
        </p:xfrm>
        <a:graphic>
          <a:graphicData uri="http://schemas.openxmlformats.org/drawingml/2006/table">
            <a:tbl>
              <a:tblPr>
                <a:noFill/>
                <a:tableStyleId>{EA01C8EB-842C-437E-AF8B-EF46ECB39662}</a:tableStyleId>
              </a:tblPr>
              <a:tblGrid>
                <a:gridCol w="943925"/>
                <a:gridCol w="2023250"/>
                <a:gridCol w="1985475"/>
                <a:gridCol w="1983925"/>
                <a:gridCol w="1858200"/>
              </a:tblGrid>
              <a:tr h="176625">
                <a:tc>
                  <a:txBody>
                    <a:bodyPr/>
                    <a:lstStyle/>
                    <a:p>
                      <a:pPr indent="0" lvl="0" marL="0" rtl="0" algn="l">
                        <a:spcBef>
                          <a:spcPts val="0"/>
                        </a:spcBef>
                        <a:spcAft>
                          <a:spcPts val="0"/>
                        </a:spcAft>
                        <a:buNone/>
                      </a:pPr>
                      <a:r>
                        <a:rPr b="1" lang="en" sz="1000">
                          <a:solidFill>
                            <a:srgbClr val="323C46"/>
                          </a:solidFill>
                        </a:rPr>
                        <a:t>Model</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1</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2</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3</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Model 4</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614700">
                <a:tc>
                  <a:txBody>
                    <a:bodyPr/>
                    <a:lstStyle/>
                    <a:p>
                      <a:pPr indent="0" lvl="0" marL="0" rtl="0" algn="l">
                        <a:spcBef>
                          <a:spcPts val="0"/>
                        </a:spcBef>
                        <a:spcAft>
                          <a:spcPts val="0"/>
                        </a:spcAft>
                        <a:buNone/>
                      </a:pPr>
                      <a:r>
                        <a:rPr b="1" lang="en" sz="1000">
                          <a:solidFill>
                            <a:srgbClr val="323C46"/>
                          </a:solidFill>
                        </a:rPr>
                        <a:t>Independent Variables </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General CPI, Moving Average </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Santiago GDP </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GDP Deflator</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Santiago Interurban Toll Passage</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1. Chilean GDP </a:t>
                      </a:r>
                      <a:endParaRPr b="1" sz="1000">
                        <a:solidFill>
                          <a:srgbClr val="323C46"/>
                        </a:solidFill>
                      </a:endParaRPr>
                    </a:p>
                    <a:p>
                      <a:pPr indent="0" lvl="0" marL="0" rtl="0" algn="l">
                        <a:spcBef>
                          <a:spcPts val="0"/>
                        </a:spcBef>
                        <a:spcAft>
                          <a:spcPts val="0"/>
                        </a:spcAft>
                        <a:buNone/>
                      </a:pPr>
                      <a:r>
                        <a:rPr b="1" lang="en" sz="1000">
                          <a:solidFill>
                            <a:srgbClr val="323C46"/>
                          </a:solidFill>
                        </a:rPr>
                        <a:t>2. Chilean General CPI </a:t>
                      </a:r>
                      <a:endParaRPr b="1" sz="1000">
                        <a:solidFill>
                          <a:srgbClr val="323C46"/>
                        </a:solidFill>
                      </a:endParaRPr>
                    </a:p>
                    <a:p>
                      <a:pPr indent="0" lvl="0" marL="0" rtl="0" algn="l">
                        <a:spcBef>
                          <a:spcPts val="0"/>
                        </a:spcBef>
                        <a:spcAft>
                          <a:spcPts val="0"/>
                        </a:spcAft>
                        <a:buNone/>
                      </a:pPr>
                      <a:r>
                        <a:rPr b="1" lang="en" sz="1000">
                          <a:solidFill>
                            <a:srgbClr val="323C46"/>
                          </a:solidFill>
                        </a:rPr>
                        <a:t>3. Chilean Household Debt</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216900">
                <a:tc>
                  <a:txBody>
                    <a:bodyPr/>
                    <a:lstStyle/>
                    <a:p>
                      <a:pPr indent="0" lvl="0" marL="0" rtl="0" algn="l">
                        <a:spcBef>
                          <a:spcPts val="0"/>
                        </a:spcBef>
                        <a:spcAft>
                          <a:spcPts val="0"/>
                        </a:spcAft>
                        <a:buNone/>
                      </a:pPr>
                      <a:r>
                        <a:rPr b="1" lang="en" sz="1000">
                          <a:solidFill>
                            <a:srgbClr val="323C46"/>
                          </a:solidFill>
                        </a:rPr>
                        <a:t>Granularity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lang="en" sz="1000">
                          <a:solidFill>
                            <a:schemeClr val="dk1"/>
                          </a:solidFill>
                        </a:rPr>
                        <a:t>Monthly</a:t>
                      </a:r>
                      <a:endParaRPr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b="1" lang="en" sz="1000">
                          <a:solidFill>
                            <a:schemeClr val="dk1"/>
                          </a:solidFill>
                        </a:rPr>
                        <a:t>Yearly</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Yearly</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Yearly </a:t>
                      </a:r>
                      <a:endParaRPr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603025">
                <a:tc>
                  <a:txBody>
                    <a:bodyPr/>
                    <a:lstStyle/>
                    <a:p>
                      <a:pPr indent="0" lvl="0" marL="0" rtl="0" algn="l">
                        <a:spcBef>
                          <a:spcPts val="0"/>
                        </a:spcBef>
                        <a:spcAft>
                          <a:spcPts val="0"/>
                        </a:spcAft>
                        <a:buNone/>
                      </a:pPr>
                      <a:r>
                        <a:rPr b="1" lang="en" sz="1000">
                          <a:solidFill>
                            <a:srgbClr val="323C46"/>
                          </a:solidFill>
                        </a:rPr>
                        <a:t>Coefficients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rPr>
                        <a:t>Const: </a:t>
                      </a:r>
                      <a:r>
                        <a:rPr lang="en" sz="1000">
                          <a:solidFill>
                            <a:schemeClr val="dk1"/>
                          </a:solidFill>
                        </a:rPr>
                        <a:t>10.7690 (P&gt;|t|=0.000)</a:t>
                      </a:r>
                      <a:endParaRPr sz="1000">
                        <a:solidFill>
                          <a:schemeClr val="dk1"/>
                        </a:solidFill>
                      </a:endParaRPr>
                    </a:p>
                    <a:p>
                      <a:pPr indent="0" lvl="0" marL="0" rtl="0" algn="l">
                        <a:spcBef>
                          <a:spcPts val="0"/>
                        </a:spcBef>
                        <a:spcAft>
                          <a:spcPts val="0"/>
                        </a:spcAft>
                        <a:buNone/>
                      </a:pPr>
                      <a:r>
                        <a:rPr lang="en" sz="1000" u="sng">
                          <a:solidFill>
                            <a:schemeClr val="dk1"/>
                          </a:solidFill>
                        </a:rPr>
                        <a:t>GDP MA: </a:t>
                      </a:r>
                      <a:r>
                        <a:rPr lang="en" sz="1000">
                          <a:solidFill>
                            <a:schemeClr val="dk1"/>
                          </a:solidFill>
                        </a:rPr>
                        <a:t>-1.7772 (P&gt;|t|=0.000)</a:t>
                      </a:r>
                      <a:endParaRPr sz="1000">
                        <a:solidFill>
                          <a:schemeClr val="dk1"/>
                        </a:solidFill>
                      </a:endParaRPr>
                    </a:p>
                    <a:p>
                      <a:pPr indent="0" lvl="0" marL="0" rtl="0" algn="l">
                        <a:spcBef>
                          <a:spcPts val="0"/>
                        </a:spcBef>
                        <a:spcAft>
                          <a:spcPts val="0"/>
                        </a:spcAft>
                        <a:buNone/>
                      </a:pPr>
                      <a:r>
                        <a:rPr lang="en" sz="1000" u="sng">
                          <a:solidFill>
                            <a:schemeClr val="dk1"/>
                          </a:solidFill>
                        </a:rPr>
                        <a:t>CPI MA: </a:t>
                      </a:r>
                      <a:r>
                        <a:rPr lang="en" sz="1000">
                          <a:solidFill>
                            <a:schemeClr val="dk1"/>
                          </a:solidFill>
                        </a:rPr>
                        <a:t>1.8592 (P&gt;|t|=0.000)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a:t>
                      </a:r>
                      <a:r>
                        <a:rPr b="1" lang="en" sz="1000">
                          <a:solidFill>
                            <a:srgbClr val="323C46"/>
                          </a:solidFill>
                        </a:rPr>
                        <a:t> 11.0637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Santiago GDP: </a:t>
                      </a:r>
                      <a:r>
                        <a:rPr b="1" lang="en" sz="1000">
                          <a:solidFill>
                            <a:srgbClr val="323C46"/>
                          </a:solidFill>
                        </a:rPr>
                        <a:t>2.8884 </a:t>
                      </a:r>
                      <a:r>
                        <a:rPr b="1" lang="en" sz="1000">
                          <a:solidFill>
                            <a:schemeClr val="dk1"/>
                          </a:solidFill>
                        </a:rPr>
                        <a:t>(P&gt;|t|=0.004)</a:t>
                      </a:r>
                      <a:endParaRPr b="1" sz="1000">
                        <a:solidFill>
                          <a:srgbClr val="323C46"/>
                        </a:solidFill>
                      </a:endParaRPr>
                    </a:p>
                    <a:p>
                      <a:pPr indent="0" lvl="0" marL="0" rtl="0" algn="l">
                        <a:spcBef>
                          <a:spcPts val="0"/>
                        </a:spcBef>
                        <a:spcAft>
                          <a:spcPts val="0"/>
                        </a:spcAft>
                        <a:buNone/>
                      </a:pPr>
                      <a:r>
                        <a:rPr b="1" lang="en" sz="1000" u="sng">
                          <a:solidFill>
                            <a:srgbClr val="323C46"/>
                          </a:solidFill>
                        </a:rPr>
                        <a:t>Deflator:</a:t>
                      </a:r>
                      <a:r>
                        <a:rPr b="1" lang="en" sz="1000">
                          <a:solidFill>
                            <a:srgbClr val="323C46"/>
                          </a:solidFill>
                        </a:rPr>
                        <a:t> 1.6029 (P&gt;|t|=0.004)</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 </a:t>
                      </a:r>
                      <a:r>
                        <a:rPr b="1" lang="en" sz="1000">
                          <a:solidFill>
                            <a:srgbClr val="323C46"/>
                          </a:solidFill>
                        </a:rPr>
                        <a:t>10.6389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GDP MA:</a:t>
                      </a:r>
                      <a:r>
                        <a:rPr b="1" lang="en" sz="1000">
                          <a:solidFill>
                            <a:srgbClr val="323C46"/>
                          </a:solidFill>
                        </a:rPr>
                        <a:t> -2.0007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Interurban Toll: </a:t>
                      </a:r>
                      <a:r>
                        <a:rPr b="1" lang="en" sz="1000">
                          <a:solidFill>
                            <a:srgbClr val="323C46"/>
                          </a:solidFill>
                        </a:rPr>
                        <a:t>1.2035 </a:t>
                      </a:r>
                      <a:r>
                        <a:rPr b="1" lang="en" sz="1000">
                          <a:solidFill>
                            <a:schemeClr val="dk1"/>
                          </a:solidFill>
                        </a:rPr>
                        <a:t>(P&gt;|t|=0.002)</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rgbClr val="323C46"/>
                          </a:solidFill>
                        </a:rPr>
                        <a:t>Const:</a:t>
                      </a:r>
                      <a:r>
                        <a:rPr lang="en" sz="1000">
                          <a:solidFill>
                            <a:srgbClr val="323C46"/>
                          </a:solidFill>
                        </a:rPr>
                        <a:t> 14.6659 (P&gt;|t|=0.000)</a:t>
                      </a:r>
                      <a:endParaRPr sz="1000">
                        <a:solidFill>
                          <a:srgbClr val="323C46"/>
                        </a:solidFill>
                      </a:endParaRPr>
                    </a:p>
                    <a:p>
                      <a:pPr indent="0" lvl="0" marL="0" rtl="0" algn="l">
                        <a:spcBef>
                          <a:spcPts val="0"/>
                        </a:spcBef>
                        <a:spcAft>
                          <a:spcPts val="0"/>
                        </a:spcAft>
                        <a:buNone/>
                      </a:pPr>
                      <a:r>
                        <a:rPr lang="en" sz="1000" u="sng">
                          <a:solidFill>
                            <a:srgbClr val="323C46"/>
                          </a:solidFill>
                        </a:rPr>
                        <a:t>GDP:</a:t>
                      </a:r>
                      <a:r>
                        <a:rPr lang="en" sz="1000">
                          <a:solidFill>
                            <a:srgbClr val="323C46"/>
                          </a:solidFill>
                        </a:rPr>
                        <a:t> -0.8625 (P&gt;|t|=0.049)</a:t>
                      </a:r>
                      <a:endParaRPr sz="1000">
                        <a:solidFill>
                          <a:srgbClr val="323C46"/>
                        </a:solidFill>
                      </a:endParaRPr>
                    </a:p>
                    <a:p>
                      <a:pPr indent="0" lvl="0" marL="0" rtl="0" algn="l">
                        <a:spcBef>
                          <a:spcPts val="0"/>
                        </a:spcBef>
                        <a:spcAft>
                          <a:spcPts val="0"/>
                        </a:spcAft>
                        <a:buNone/>
                      </a:pPr>
                      <a:r>
                        <a:rPr lang="en" sz="1000" u="sng">
                          <a:solidFill>
                            <a:srgbClr val="323C46"/>
                          </a:solidFill>
                        </a:rPr>
                        <a:t>CPI:</a:t>
                      </a:r>
                      <a:r>
                        <a:rPr lang="en" sz="1000">
                          <a:solidFill>
                            <a:srgbClr val="323C46"/>
                          </a:solidFill>
                        </a:rPr>
                        <a:t> 9.1599 (</a:t>
                      </a:r>
                      <a:r>
                        <a:rPr lang="en" sz="1000">
                          <a:solidFill>
                            <a:schemeClr val="dk1"/>
                          </a:solidFill>
                        </a:rPr>
                        <a:t>P&gt;|t|=0.001</a:t>
                      </a:r>
                      <a:r>
                        <a:rPr lang="en" sz="1000">
                          <a:solidFill>
                            <a:srgbClr val="323C46"/>
                          </a:solidFill>
                        </a:rPr>
                        <a:t>)</a:t>
                      </a:r>
                      <a:endParaRPr sz="1000">
                        <a:solidFill>
                          <a:srgbClr val="323C46"/>
                        </a:solidFill>
                      </a:endParaRPr>
                    </a:p>
                    <a:p>
                      <a:pPr indent="0" lvl="0" marL="0" rtl="0" algn="l">
                        <a:spcBef>
                          <a:spcPts val="0"/>
                        </a:spcBef>
                        <a:spcAft>
                          <a:spcPts val="0"/>
                        </a:spcAft>
                        <a:buNone/>
                      </a:pPr>
                      <a:r>
                        <a:rPr lang="en" sz="1000" u="sng">
                          <a:solidFill>
                            <a:srgbClr val="323C46"/>
                          </a:solidFill>
                        </a:rPr>
                        <a:t>Debt:</a:t>
                      </a:r>
                      <a:r>
                        <a:rPr lang="en" sz="1000">
                          <a:solidFill>
                            <a:srgbClr val="323C46"/>
                          </a:solidFill>
                        </a:rPr>
                        <a:t> 4.9070 </a:t>
                      </a:r>
                      <a:r>
                        <a:rPr lang="en" sz="1000">
                          <a:solidFill>
                            <a:schemeClr val="dk1"/>
                          </a:solidFill>
                        </a:rPr>
                        <a:t>(P&gt;|t|=0.010)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bl>
          </a:graphicData>
        </a:graphic>
      </p:graphicFrame>
      <p:sp>
        <p:nvSpPr>
          <p:cNvPr id="890" name="Google Shape;890;p88"/>
          <p:cNvSpPr txBox="1"/>
          <p:nvPr/>
        </p:nvSpPr>
        <p:spPr>
          <a:xfrm>
            <a:off x="75525" y="2679550"/>
            <a:ext cx="8892300" cy="2353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General Conclusion and Explanations: </a:t>
            </a:r>
            <a:endParaRPr sz="1100">
              <a:solidFill>
                <a:schemeClr val="dk1"/>
              </a:solidFill>
            </a:endParaRPr>
          </a:p>
          <a:p>
            <a:pPr indent="-298450" lvl="0" marL="457200" rtl="0" algn="l">
              <a:lnSpc>
                <a:spcPct val="90000"/>
              </a:lnSpc>
              <a:spcBef>
                <a:spcPts val="408"/>
              </a:spcBef>
              <a:spcAft>
                <a:spcPts val="0"/>
              </a:spcAft>
              <a:buClr>
                <a:schemeClr val="dk1"/>
              </a:buClr>
              <a:buSzPts val="1100"/>
              <a:buChar char="●"/>
            </a:pPr>
            <a:r>
              <a:rPr lang="en" sz="1100">
                <a:solidFill>
                  <a:schemeClr val="dk1"/>
                </a:solidFill>
              </a:rPr>
              <a:t>Constants are all above 10, indicating a high baseline default rate regardless of macroeconomic indicators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Chilean GDP generally have a negative correlation with default rates, implying that economic growth generally correlates with a decreasing default rate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Deflator and general CPI generally have positive correlation with default rates, implying that higher inflation correlates to an increase in defaults</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The difference between Santiago GDP and Chilean GDP might be due to the differences between national and city level conditions: </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Santiago is the fastest growing economy in Chile. The economic growth in Santiago might not uniformly translate to financial stability for all its residents, particularly in the lower income brackets</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Different policy and infrastructure investment, regional economic focus, economic stability, consumer spending behaviors etc.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Consider a combination of national and regional indicators from Chile and Santiago for robust model fits</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Generally smaller coefficients for multivariate models compared to univariate models: </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Dilution effect</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More nuanced and accurate representation</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896" name="Google Shape;896;p8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897" name="Google Shape;897;p89"/>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3.1.1 Payment Behavior Consistency</a:t>
            </a:r>
            <a:endParaRPr sz="1253" u="sng"/>
          </a:p>
        </p:txBody>
      </p:sp>
      <p:sp>
        <p:nvSpPr>
          <p:cNvPr id="898" name="Google Shape;898;p89"/>
          <p:cNvSpPr txBox="1"/>
          <p:nvPr/>
        </p:nvSpPr>
        <p:spPr>
          <a:xfrm>
            <a:off x="4572000" y="119395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In many real life cases, we often see that people who used to pay for an item will continue paying for that item, and we think this may also be true in toll fee collection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there exists consistency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If an individual is willing to pay once, they are more likely to pay again, and if they failed to pay once, they may fail again; customers who have been using free-flow for longer time may have a higher possibility to </a:t>
            </a:r>
            <a:r>
              <a:rPr lang="en" sz="1100">
                <a:solidFill>
                  <a:schemeClr val="dk1"/>
                </a:solidFill>
              </a:rPr>
              <a:t>be </a:t>
            </a:r>
            <a:r>
              <a:rPr lang="en" sz="1100">
                <a:solidFill>
                  <a:schemeClr val="dk1"/>
                </a:solidFill>
              </a:rPr>
              <a:t>a consistent payer.</a:t>
            </a:r>
            <a:endParaRPr sz="1100">
              <a:solidFill>
                <a:schemeClr val="dk1"/>
              </a:solidFill>
            </a:endParaRPr>
          </a:p>
        </p:txBody>
      </p:sp>
      <p:sp>
        <p:nvSpPr>
          <p:cNvPr id="899" name="Google Shape;899;p89"/>
          <p:cNvSpPr txBox="1"/>
          <p:nvPr/>
        </p:nvSpPr>
        <p:spPr>
          <a:xfrm>
            <a:off x="4572000" y="2772400"/>
            <a:ext cx="4521000" cy="1456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shown on the left, most of the customers indeed do show a strong consistency in their payment behavior. By taking the average of the percentile of consistent payment behavior for each RUT individuals, we collected an initial consistency of 97.94%, suggesting that for each individual, it is very likely that they will follow their previous payment behavior. In the later part, we used the customer’s first joined year and last payment year to identify the “CUSTOMER LIFESPAN”, and explored its relationship with the payment behavior.</a:t>
            </a:r>
            <a:endParaRPr sz="1100">
              <a:solidFill>
                <a:schemeClr val="dk1"/>
              </a:solidFill>
            </a:endParaRPr>
          </a:p>
        </p:txBody>
      </p:sp>
      <p:pic>
        <p:nvPicPr>
          <p:cNvPr id="900" name="Google Shape;900;p89"/>
          <p:cNvPicPr preferRelativeResize="0"/>
          <p:nvPr/>
        </p:nvPicPr>
        <p:blipFill>
          <a:blip r:embed="rId3">
            <a:alphaModFix/>
          </a:blip>
          <a:stretch>
            <a:fillRect/>
          </a:stretch>
        </p:blipFill>
        <p:spPr>
          <a:xfrm>
            <a:off x="119075" y="1005600"/>
            <a:ext cx="3728024" cy="395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06" name="Google Shape;906;p9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07" name="Google Shape;907;p90"/>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3.1.2 Toll Fee Amount vs Payment Behavior</a:t>
            </a:r>
            <a:endParaRPr sz="1253" u="sng"/>
          </a:p>
        </p:txBody>
      </p:sp>
      <p:sp>
        <p:nvSpPr>
          <p:cNvPr id="908" name="Google Shape;908;p90"/>
          <p:cNvSpPr txBox="1"/>
          <p:nvPr/>
        </p:nvSpPr>
        <p:spPr>
          <a:xfrm>
            <a:off x="4572000" y="1193950"/>
            <a:ext cx="4521000" cy="831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different toll fee amount affects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 higher the fee, the more likely for people not willing to make payment, as it is too expensive</a:t>
            </a:r>
            <a:endParaRPr sz="1100">
              <a:solidFill>
                <a:schemeClr val="dk1"/>
              </a:solidFill>
            </a:endParaRPr>
          </a:p>
        </p:txBody>
      </p:sp>
      <p:sp>
        <p:nvSpPr>
          <p:cNvPr id="909" name="Google Shape;909;p90"/>
          <p:cNvSpPr txBox="1"/>
          <p:nvPr/>
        </p:nvSpPr>
        <p:spPr>
          <a:xfrm>
            <a:off x="4572000" y="2772400"/>
            <a:ext cx="45210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We set the bins so as ensure that the number of samples in each bin is the same. To our surprise, the transaction amount doesn’t seem to significantly affect the collection rate, and in fact the lowest collection rate occur in the bin ranging from 9 to 81 pesos, and the bin ranging from 82 to 409 pesos.</a:t>
            </a:r>
            <a:endParaRPr sz="1100">
              <a:solidFill>
                <a:schemeClr val="dk1"/>
              </a:solidFill>
            </a:endParaRPr>
          </a:p>
        </p:txBody>
      </p:sp>
      <p:pic>
        <p:nvPicPr>
          <p:cNvPr id="910" name="Google Shape;910;p90"/>
          <p:cNvPicPr preferRelativeResize="0"/>
          <p:nvPr/>
        </p:nvPicPr>
        <p:blipFill>
          <a:blip r:embed="rId3">
            <a:alphaModFix/>
          </a:blip>
          <a:stretch>
            <a:fillRect/>
          </a:stretch>
        </p:blipFill>
        <p:spPr>
          <a:xfrm>
            <a:off x="355425" y="1295390"/>
            <a:ext cx="4112700" cy="30207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16" name="Google Shape;916;p9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17" name="Google Shape;917;p91"/>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3.1.2.2 Toll Fee Amount vs Payment Behavior, Deeper Dive &amp; Possible Rationale</a:t>
            </a:r>
            <a:endParaRPr sz="1253" u="sng"/>
          </a:p>
        </p:txBody>
      </p:sp>
      <p:sp>
        <p:nvSpPr>
          <p:cNvPr id="918" name="Google Shape;918;p91"/>
          <p:cNvSpPr txBox="1"/>
          <p:nvPr/>
        </p:nvSpPr>
        <p:spPr>
          <a:xfrm>
            <a:off x="706925" y="3978900"/>
            <a:ext cx="7492200" cy="861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lang="en" sz="1100"/>
              <a:t>There may exist certain regulation methods adopted by Vespucio when the transaction amount is above 410 pesos, as that is when the revenue collected in that bin will start to account for a significant portion of the total revenue. And even with the intervention, we still observe that the collection rate as well as the realized revenue rate is dropping as the transaction amount is increasing. Thus, we consider to add another categorical variable which will be 0 when the ImportePesos is below 350, and 1 when it is above.</a:t>
            </a:r>
            <a:endParaRPr sz="1100"/>
          </a:p>
        </p:txBody>
      </p:sp>
      <p:pic>
        <p:nvPicPr>
          <p:cNvPr id="919" name="Google Shape;919;p91"/>
          <p:cNvPicPr preferRelativeResize="0"/>
          <p:nvPr/>
        </p:nvPicPr>
        <p:blipFill>
          <a:blip r:embed="rId3">
            <a:alphaModFix/>
          </a:blip>
          <a:stretch>
            <a:fillRect/>
          </a:stretch>
        </p:blipFill>
        <p:spPr>
          <a:xfrm>
            <a:off x="422700" y="1005600"/>
            <a:ext cx="3572324" cy="3003501"/>
          </a:xfrm>
          <a:prstGeom prst="rect">
            <a:avLst/>
          </a:prstGeom>
          <a:noFill/>
          <a:ln>
            <a:noFill/>
          </a:ln>
        </p:spPr>
      </p:pic>
      <p:pic>
        <p:nvPicPr>
          <p:cNvPr id="920" name="Google Shape;920;p91"/>
          <p:cNvPicPr preferRelativeResize="0"/>
          <p:nvPr/>
        </p:nvPicPr>
        <p:blipFill>
          <a:blip r:embed="rId4">
            <a:alphaModFix/>
          </a:blip>
          <a:stretch>
            <a:fillRect/>
          </a:stretch>
        </p:blipFill>
        <p:spPr>
          <a:xfrm>
            <a:off x="4318200" y="1005600"/>
            <a:ext cx="3974825" cy="2850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26" name="Google Shape;926;p9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27" name="Google Shape;927;p92"/>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3.1.3 Document Type vs Payment Behavior </a:t>
            </a:r>
            <a:endParaRPr sz="1253" u="sng"/>
          </a:p>
        </p:txBody>
      </p:sp>
      <p:sp>
        <p:nvSpPr>
          <p:cNvPr id="928" name="Google Shape;928;p92"/>
          <p:cNvSpPr txBox="1"/>
          <p:nvPr/>
        </p:nvSpPr>
        <p:spPr>
          <a:xfrm>
            <a:off x="4572000" y="1229200"/>
            <a:ext cx="4521000" cy="196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The dataset includes orders from different document types, and there can be in total over 20 types, yet here, we only have observed these following types of documents:’</a:t>
            </a:r>
            <a:r>
              <a:rPr lang="en" sz="1100">
                <a:solidFill>
                  <a:srgbClr val="0D0D0D"/>
                </a:solidFill>
                <a:highlight>
                  <a:srgbClr val="FFFFFF"/>
                </a:highlight>
              </a:rPr>
              <a:t>Boleta Exenta', 'Factura', 'Boleta', 'Factura Electronica', 'Boleta Infractora', 'Nota debito', 'Castigo Estadistico', and 'Nota credito'</a:t>
            </a:r>
            <a:r>
              <a:rPr lang="en" sz="1100">
                <a:solidFill>
                  <a:schemeClr val="dk1"/>
                </a:solidFill>
              </a:rPr>
              <a:t>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the type of documents affects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There are certain documents which are registered directly to show that this order is a “bad” order, such as these documents registered as “cancelled” and “ receipt for evaders”, we will expect the collections rate for these orders to be significantly lower.</a:t>
            </a:r>
            <a:endParaRPr sz="1100">
              <a:solidFill>
                <a:schemeClr val="dk1"/>
              </a:solidFill>
            </a:endParaRPr>
          </a:p>
        </p:txBody>
      </p:sp>
      <p:sp>
        <p:nvSpPr>
          <p:cNvPr id="929" name="Google Shape;929;p92"/>
          <p:cNvSpPr txBox="1"/>
          <p:nvPr/>
        </p:nvSpPr>
        <p:spPr>
          <a:xfrm>
            <a:off x="4572000" y="3042325"/>
            <a:ext cx="45210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expected, the collection rate for Boleta Infractora (Evader Receipt) and Castigo Estadistico (Cancelled) is significantly lower than other types of documents. But to our surprise, the document type is not very diversified, but highly concentrated in Boleta and Boleta Exenta.</a:t>
            </a:r>
            <a:endParaRPr sz="1100">
              <a:solidFill>
                <a:schemeClr val="dk1"/>
              </a:solidFill>
            </a:endParaRPr>
          </a:p>
        </p:txBody>
      </p:sp>
      <p:pic>
        <p:nvPicPr>
          <p:cNvPr id="930" name="Google Shape;930;p92"/>
          <p:cNvPicPr preferRelativeResize="0"/>
          <p:nvPr/>
        </p:nvPicPr>
        <p:blipFill>
          <a:blip r:embed="rId3">
            <a:alphaModFix/>
          </a:blip>
          <a:stretch>
            <a:fillRect/>
          </a:stretch>
        </p:blipFill>
        <p:spPr>
          <a:xfrm>
            <a:off x="855500" y="1001925"/>
            <a:ext cx="2448025" cy="1783325"/>
          </a:xfrm>
          <a:prstGeom prst="rect">
            <a:avLst/>
          </a:prstGeom>
          <a:noFill/>
          <a:ln>
            <a:noFill/>
          </a:ln>
        </p:spPr>
      </p:pic>
      <p:pic>
        <p:nvPicPr>
          <p:cNvPr id="931" name="Google Shape;931;p92"/>
          <p:cNvPicPr preferRelativeResize="0"/>
          <p:nvPr/>
        </p:nvPicPr>
        <p:blipFill>
          <a:blip r:embed="rId4">
            <a:alphaModFix/>
          </a:blip>
          <a:stretch>
            <a:fillRect/>
          </a:stretch>
        </p:blipFill>
        <p:spPr>
          <a:xfrm>
            <a:off x="299638" y="2878100"/>
            <a:ext cx="3559755" cy="2063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37" name="Google Shape;937;p9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38" name="Google Shape;938;p93"/>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3.1.4 Product Type vs Payment Behavior </a:t>
            </a:r>
            <a:endParaRPr sz="1253" u="sng"/>
          </a:p>
        </p:txBody>
      </p:sp>
      <p:sp>
        <p:nvSpPr>
          <p:cNvPr id="939" name="Google Shape;939;p93"/>
          <p:cNvSpPr txBox="1"/>
          <p:nvPr/>
        </p:nvSpPr>
        <p:spPr>
          <a:xfrm>
            <a:off x="4572000" y="1229200"/>
            <a:ext cx="4521000" cy="142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TipoProducto is a variable identifying if the transaction was generated by a small sensor or not. If it was not, then that user maybe either a infractor or a evader.</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how people from different TipoProducto will have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These tagged drivers should behave better than infractor and evaders in making payment</a:t>
            </a:r>
            <a:endParaRPr sz="1100">
              <a:solidFill>
                <a:schemeClr val="dk1"/>
              </a:solidFill>
            </a:endParaRPr>
          </a:p>
        </p:txBody>
      </p:sp>
      <p:sp>
        <p:nvSpPr>
          <p:cNvPr id="940" name="Google Shape;940;p93"/>
          <p:cNvSpPr txBox="1"/>
          <p:nvPr/>
        </p:nvSpPr>
        <p:spPr>
          <a:xfrm>
            <a:off x="4572000" y="3042325"/>
            <a:ext cx="4521000" cy="77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expected, the collection rate for Tagged drivers is significantly higher than non-tagged drivers. But, it’s worth noticing that out of 100000 observations, only 238 are identified as non-tagged drivers.</a:t>
            </a:r>
            <a:endParaRPr sz="1100">
              <a:solidFill>
                <a:schemeClr val="dk1"/>
              </a:solidFill>
            </a:endParaRPr>
          </a:p>
        </p:txBody>
      </p:sp>
      <p:pic>
        <p:nvPicPr>
          <p:cNvPr id="941" name="Google Shape;941;p93"/>
          <p:cNvPicPr preferRelativeResize="0"/>
          <p:nvPr/>
        </p:nvPicPr>
        <p:blipFill>
          <a:blip r:embed="rId3">
            <a:alphaModFix/>
          </a:blip>
          <a:stretch>
            <a:fillRect/>
          </a:stretch>
        </p:blipFill>
        <p:spPr>
          <a:xfrm>
            <a:off x="409125" y="1413200"/>
            <a:ext cx="3419475" cy="1057275"/>
          </a:xfrm>
          <a:prstGeom prst="rect">
            <a:avLst/>
          </a:prstGeom>
          <a:noFill/>
          <a:ln>
            <a:noFill/>
          </a:ln>
        </p:spPr>
      </p:pic>
      <p:pic>
        <p:nvPicPr>
          <p:cNvPr id="942" name="Google Shape;942;p93"/>
          <p:cNvPicPr preferRelativeResize="0"/>
          <p:nvPr/>
        </p:nvPicPr>
        <p:blipFill>
          <a:blip r:embed="rId4">
            <a:alphaModFix/>
          </a:blip>
          <a:stretch>
            <a:fillRect/>
          </a:stretch>
        </p:blipFill>
        <p:spPr>
          <a:xfrm>
            <a:off x="173050" y="2830900"/>
            <a:ext cx="3989475" cy="1428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48" name="Google Shape;948;p9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49" name="Google Shape;949;p9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3.1.5 Payment Delay vs Payment Behavior </a:t>
            </a:r>
            <a:endParaRPr sz="1253" u="sng"/>
          </a:p>
        </p:txBody>
      </p:sp>
      <p:sp>
        <p:nvSpPr>
          <p:cNvPr id="950" name="Google Shape;950;p94"/>
          <p:cNvSpPr txBox="1"/>
          <p:nvPr/>
        </p:nvSpPr>
        <p:spPr>
          <a:xfrm>
            <a:off x="4572000" y="1229200"/>
            <a:ext cx="4521000" cy="142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DiasCompensacion is a variable showing the delay in making payment, yet, for all these verified as not making payment, their DiasCompensacion will be tagged as Nan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how delay in payment will affect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People willing to make payment will be more likely to concentrate in a lower payment delay, and the longer the delay, the higher the possibility for not making payment</a:t>
            </a:r>
            <a:endParaRPr sz="1100">
              <a:solidFill>
                <a:schemeClr val="dk1"/>
              </a:solidFill>
            </a:endParaRPr>
          </a:p>
        </p:txBody>
      </p:sp>
      <p:sp>
        <p:nvSpPr>
          <p:cNvPr id="951" name="Google Shape;951;p94"/>
          <p:cNvSpPr txBox="1"/>
          <p:nvPr/>
        </p:nvSpPr>
        <p:spPr>
          <a:xfrm>
            <a:off x="4572000" y="3042325"/>
            <a:ext cx="45210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From the violin plot, it is obvious that for people making payment, they are more concentrated between below 0 days to less than 100 days, while for Castigado, the customers are more evenly distributed between 0 to 1300 days, while the majority is above 500 days. The observation does coincide with our hypothesis.</a:t>
            </a:r>
            <a:endParaRPr sz="1100">
              <a:solidFill>
                <a:schemeClr val="dk1"/>
              </a:solidFill>
            </a:endParaRPr>
          </a:p>
        </p:txBody>
      </p:sp>
      <p:pic>
        <p:nvPicPr>
          <p:cNvPr id="952" name="Google Shape;952;p94"/>
          <p:cNvPicPr preferRelativeResize="0"/>
          <p:nvPr/>
        </p:nvPicPr>
        <p:blipFill>
          <a:blip r:embed="rId3">
            <a:alphaModFix/>
          </a:blip>
          <a:stretch>
            <a:fillRect/>
          </a:stretch>
        </p:blipFill>
        <p:spPr>
          <a:xfrm>
            <a:off x="205500" y="1229200"/>
            <a:ext cx="4230151" cy="30507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58" name="Google Shape;958;p9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 Equifax Data EDA</a:t>
            </a:r>
            <a:endParaRPr sz="1353"/>
          </a:p>
        </p:txBody>
      </p:sp>
      <p:sp>
        <p:nvSpPr>
          <p:cNvPr id="959" name="Google Shape;959;p9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3.2.1 Equifax Score vs Payment Behavior </a:t>
            </a:r>
            <a:endParaRPr sz="1253" u="sng"/>
          </a:p>
        </p:txBody>
      </p:sp>
      <p:sp>
        <p:nvSpPr>
          <p:cNvPr id="960" name="Google Shape;960;p95"/>
          <p:cNvSpPr txBox="1"/>
          <p:nvPr/>
        </p:nvSpPr>
        <p:spPr>
          <a:xfrm>
            <a:off x="4572000" y="122920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Equifax operates as a credit reporting agency, offering credit information and risk management services to financial institutions, businesses, and consumers. The score is usually between 280 to 850.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a higher or lower score reflects different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For individuals making payment, they should have a higher average score</a:t>
            </a:r>
            <a:endParaRPr sz="1100">
              <a:solidFill>
                <a:schemeClr val="dk1"/>
              </a:solidFill>
            </a:endParaRPr>
          </a:p>
        </p:txBody>
      </p:sp>
      <p:sp>
        <p:nvSpPr>
          <p:cNvPr id="961" name="Google Shape;961;p95"/>
          <p:cNvSpPr txBox="1"/>
          <p:nvPr/>
        </p:nvSpPr>
        <p:spPr>
          <a:xfrm>
            <a:off x="4572000" y="2878100"/>
            <a:ext cx="4521000" cy="1481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just">
              <a:lnSpc>
                <a:spcPct val="115000"/>
              </a:lnSpc>
              <a:spcBef>
                <a:spcPts val="408"/>
              </a:spcBef>
              <a:spcAft>
                <a:spcPts val="0"/>
              </a:spcAft>
              <a:buNone/>
            </a:pPr>
            <a:r>
              <a:rPr lang="en" sz="1100">
                <a:highlight>
                  <a:schemeClr val="lt2"/>
                </a:highlight>
              </a:rPr>
              <a:t>From the boxplot, we can tell that the Pagada group has an apparently higher median than other two groups, and the range is generally higher as well. Taking a closer look into the group mean, we noticed that the Pagada group has a significantly higher average Equifax score than the other two groups. </a:t>
            </a:r>
            <a:endParaRPr sz="1100">
              <a:highlight>
                <a:schemeClr val="lt2"/>
              </a:highlight>
            </a:endParaRPr>
          </a:p>
          <a:p>
            <a:pPr indent="0" lvl="0" marL="0" rtl="0" algn="l">
              <a:lnSpc>
                <a:spcPct val="80000"/>
              </a:lnSpc>
              <a:spcBef>
                <a:spcPts val="0"/>
              </a:spcBef>
              <a:spcAft>
                <a:spcPts val="408"/>
              </a:spcAft>
              <a:buNone/>
            </a:pPr>
            <a:r>
              <a:t/>
            </a:r>
            <a:endParaRPr sz="1100">
              <a:solidFill>
                <a:schemeClr val="dk1"/>
              </a:solidFill>
            </a:endParaRPr>
          </a:p>
        </p:txBody>
      </p:sp>
      <p:pic>
        <p:nvPicPr>
          <p:cNvPr id="962" name="Google Shape;962;p95"/>
          <p:cNvPicPr preferRelativeResize="0"/>
          <p:nvPr/>
        </p:nvPicPr>
        <p:blipFill>
          <a:blip r:embed="rId3">
            <a:alphaModFix/>
          </a:blip>
          <a:stretch>
            <a:fillRect/>
          </a:stretch>
        </p:blipFill>
        <p:spPr>
          <a:xfrm>
            <a:off x="901125" y="1126375"/>
            <a:ext cx="2553700" cy="2460050"/>
          </a:xfrm>
          <a:prstGeom prst="rect">
            <a:avLst/>
          </a:prstGeom>
          <a:noFill/>
          <a:ln>
            <a:noFill/>
          </a:ln>
        </p:spPr>
      </p:pic>
      <p:pic>
        <p:nvPicPr>
          <p:cNvPr id="963" name="Google Shape;963;p95"/>
          <p:cNvPicPr preferRelativeResize="0"/>
          <p:nvPr/>
        </p:nvPicPr>
        <p:blipFill>
          <a:blip r:embed="rId4">
            <a:alphaModFix/>
          </a:blip>
          <a:stretch>
            <a:fillRect/>
          </a:stretch>
        </p:blipFill>
        <p:spPr>
          <a:xfrm>
            <a:off x="1376311" y="3905500"/>
            <a:ext cx="1888514" cy="73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69" name="Google Shape;969;p9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 Equifax Data EDA</a:t>
            </a:r>
            <a:endParaRPr sz="1353"/>
          </a:p>
        </p:txBody>
      </p:sp>
      <p:sp>
        <p:nvSpPr>
          <p:cNvPr id="970" name="Google Shape;970;p9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3.2.2 Equifax Levels vs Payment Behavior </a:t>
            </a:r>
            <a:endParaRPr sz="1253" u="sng"/>
          </a:p>
        </p:txBody>
      </p:sp>
      <p:sp>
        <p:nvSpPr>
          <p:cNvPr id="971" name="Google Shape;971;p96"/>
          <p:cNvSpPr txBox="1"/>
          <p:nvPr/>
        </p:nvSpPr>
        <p:spPr>
          <a:xfrm>
            <a:off x="4572000" y="122920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Equifax operates as a credit reporting agency, offering credit information and risk management services to financial institutions, businesses, and consumers. The score is usually between 280 to 850.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a higher or lower score reflects different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For individuals making payment, they should have a higher average score</a:t>
            </a:r>
            <a:endParaRPr sz="1100">
              <a:solidFill>
                <a:schemeClr val="dk1"/>
              </a:solidFill>
            </a:endParaRPr>
          </a:p>
        </p:txBody>
      </p:sp>
      <p:sp>
        <p:nvSpPr>
          <p:cNvPr id="972" name="Google Shape;972;p96"/>
          <p:cNvSpPr txBox="1"/>
          <p:nvPr/>
        </p:nvSpPr>
        <p:spPr>
          <a:xfrm>
            <a:off x="4572000" y="2878100"/>
            <a:ext cx="4521000" cy="1481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just">
              <a:lnSpc>
                <a:spcPct val="115000"/>
              </a:lnSpc>
              <a:spcBef>
                <a:spcPts val="408"/>
              </a:spcBef>
              <a:spcAft>
                <a:spcPts val="0"/>
              </a:spcAft>
              <a:buNone/>
            </a:pPr>
            <a:r>
              <a:rPr lang="en" sz="1100">
                <a:highlight>
                  <a:schemeClr val="lt2"/>
                </a:highlight>
              </a:rPr>
              <a:t>From the boxplot, we can tell that the Pagada group has an apparently higher median than other two groups, and the range is generally higher as well. Taking a closer look into the group mean, we noticed that the Pagada group has a significantly higher average Equifax score than the other two groups. </a:t>
            </a:r>
            <a:endParaRPr sz="1100">
              <a:highlight>
                <a:schemeClr val="lt2"/>
              </a:highlight>
            </a:endParaRPr>
          </a:p>
          <a:p>
            <a:pPr indent="0" lvl="0" marL="0" rtl="0" algn="l">
              <a:lnSpc>
                <a:spcPct val="80000"/>
              </a:lnSpc>
              <a:spcBef>
                <a:spcPts val="0"/>
              </a:spcBef>
              <a:spcAft>
                <a:spcPts val="408"/>
              </a:spcAft>
              <a:buNone/>
            </a:pPr>
            <a:r>
              <a:t/>
            </a:r>
            <a:endParaRPr sz="1100">
              <a:solidFill>
                <a:schemeClr val="dk1"/>
              </a:solidFill>
            </a:endParaRPr>
          </a:p>
        </p:txBody>
      </p:sp>
      <p:pic>
        <p:nvPicPr>
          <p:cNvPr id="973" name="Google Shape;973;p96"/>
          <p:cNvPicPr preferRelativeResize="0"/>
          <p:nvPr/>
        </p:nvPicPr>
        <p:blipFill>
          <a:blip r:embed="rId3">
            <a:alphaModFix/>
          </a:blip>
          <a:stretch>
            <a:fillRect/>
          </a:stretch>
        </p:blipFill>
        <p:spPr>
          <a:xfrm>
            <a:off x="173025" y="1141525"/>
            <a:ext cx="4295100" cy="914400"/>
          </a:xfrm>
          <a:prstGeom prst="rect">
            <a:avLst/>
          </a:prstGeom>
          <a:noFill/>
          <a:ln>
            <a:noFill/>
          </a:ln>
        </p:spPr>
      </p:pic>
      <p:pic>
        <p:nvPicPr>
          <p:cNvPr id="974" name="Google Shape;974;p96"/>
          <p:cNvPicPr preferRelativeResize="0"/>
          <p:nvPr/>
        </p:nvPicPr>
        <p:blipFill>
          <a:blip r:embed="rId4">
            <a:alphaModFix/>
          </a:blip>
          <a:stretch>
            <a:fillRect/>
          </a:stretch>
        </p:blipFill>
        <p:spPr>
          <a:xfrm>
            <a:off x="186975" y="2191850"/>
            <a:ext cx="4267200" cy="27690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80" name="Google Shape;980;p97"/>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Initial Test on Significance of Continuous Variables in 3.1 &amp; 3.2 </a:t>
            </a:r>
            <a:endParaRPr sz="1353"/>
          </a:p>
        </p:txBody>
      </p:sp>
      <p:sp>
        <p:nvSpPr>
          <p:cNvPr id="981" name="Google Shape;981;p97"/>
          <p:cNvSpPr txBox="1"/>
          <p:nvPr/>
        </p:nvSpPr>
        <p:spPr>
          <a:xfrm>
            <a:off x="527050" y="3399175"/>
            <a:ext cx="2598900" cy="115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PREPARATION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Converted StatusCompensacion into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Normalized each independent variable</a:t>
            </a:r>
            <a:endParaRPr b="1" sz="1100">
              <a:solidFill>
                <a:schemeClr val="dk1"/>
              </a:solidFill>
            </a:endParaRPr>
          </a:p>
          <a:p>
            <a:pPr indent="0" lvl="0" marL="0" rtl="0" algn="l">
              <a:lnSpc>
                <a:spcPct val="80000"/>
              </a:lnSpc>
              <a:spcBef>
                <a:spcPts val="408"/>
              </a:spcBef>
              <a:spcAft>
                <a:spcPts val="408"/>
              </a:spcAft>
              <a:buNone/>
            </a:pPr>
            <a:r>
              <a:rPr b="1" lang="en" sz="1100">
                <a:solidFill>
                  <a:schemeClr val="dk1"/>
                </a:solidFill>
              </a:rPr>
              <a:t>Year range set between 2021-2023</a:t>
            </a:r>
            <a:endParaRPr b="1" sz="1100">
              <a:solidFill>
                <a:schemeClr val="dk1"/>
              </a:solidFill>
            </a:endParaRPr>
          </a:p>
        </p:txBody>
      </p:sp>
      <p:pic>
        <p:nvPicPr>
          <p:cNvPr id="982" name="Google Shape;982;p97"/>
          <p:cNvPicPr preferRelativeResize="0"/>
          <p:nvPr/>
        </p:nvPicPr>
        <p:blipFill>
          <a:blip r:embed="rId3">
            <a:alphaModFix/>
          </a:blip>
          <a:stretch>
            <a:fillRect/>
          </a:stretch>
        </p:blipFill>
        <p:spPr>
          <a:xfrm>
            <a:off x="1695438" y="1063913"/>
            <a:ext cx="5610225" cy="419100"/>
          </a:xfrm>
          <a:prstGeom prst="rect">
            <a:avLst/>
          </a:prstGeom>
          <a:noFill/>
          <a:ln>
            <a:noFill/>
          </a:ln>
        </p:spPr>
      </p:pic>
      <p:pic>
        <p:nvPicPr>
          <p:cNvPr id="983" name="Google Shape;983;p97"/>
          <p:cNvPicPr preferRelativeResize="0"/>
          <p:nvPr/>
        </p:nvPicPr>
        <p:blipFill>
          <a:blip r:embed="rId4">
            <a:alphaModFix/>
          </a:blip>
          <a:stretch>
            <a:fillRect/>
          </a:stretch>
        </p:blipFill>
        <p:spPr>
          <a:xfrm>
            <a:off x="1500188" y="1673350"/>
            <a:ext cx="6143625" cy="428625"/>
          </a:xfrm>
          <a:prstGeom prst="rect">
            <a:avLst/>
          </a:prstGeom>
          <a:noFill/>
          <a:ln>
            <a:noFill/>
          </a:ln>
        </p:spPr>
      </p:pic>
      <p:pic>
        <p:nvPicPr>
          <p:cNvPr id="984" name="Google Shape;984;p97"/>
          <p:cNvPicPr preferRelativeResize="0"/>
          <p:nvPr/>
        </p:nvPicPr>
        <p:blipFill>
          <a:blip r:embed="rId5">
            <a:alphaModFix/>
          </a:blip>
          <a:stretch>
            <a:fillRect/>
          </a:stretch>
        </p:blipFill>
        <p:spPr>
          <a:xfrm>
            <a:off x="1695438" y="2292300"/>
            <a:ext cx="5753100" cy="381000"/>
          </a:xfrm>
          <a:prstGeom prst="rect">
            <a:avLst/>
          </a:prstGeom>
          <a:noFill/>
          <a:ln>
            <a:noFill/>
          </a:ln>
        </p:spPr>
      </p:pic>
      <p:pic>
        <p:nvPicPr>
          <p:cNvPr id="985" name="Google Shape;985;p97"/>
          <p:cNvPicPr preferRelativeResize="0"/>
          <p:nvPr/>
        </p:nvPicPr>
        <p:blipFill>
          <a:blip r:embed="rId6">
            <a:alphaModFix/>
          </a:blip>
          <a:stretch>
            <a:fillRect/>
          </a:stretch>
        </p:blipFill>
        <p:spPr>
          <a:xfrm>
            <a:off x="1662113" y="2840975"/>
            <a:ext cx="5819775" cy="390525"/>
          </a:xfrm>
          <a:prstGeom prst="rect">
            <a:avLst/>
          </a:prstGeom>
          <a:noFill/>
          <a:ln>
            <a:noFill/>
          </a:ln>
        </p:spPr>
      </p:pic>
      <p:sp>
        <p:nvSpPr>
          <p:cNvPr id="986" name="Google Shape;986;p97"/>
          <p:cNvSpPr txBox="1"/>
          <p:nvPr/>
        </p:nvSpPr>
        <p:spPr>
          <a:xfrm>
            <a:off x="3302050" y="3399175"/>
            <a:ext cx="2571900" cy="77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To avoid assumption on linearity, chose to use Spearman’s Rank Correlation</a:t>
            </a:r>
            <a:endParaRPr b="1" sz="1100">
              <a:solidFill>
                <a:schemeClr val="dk1"/>
              </a:solidFill>
            </a:endParaRPr>
          </a:p>
        </p:txBody>
      </p:sp>
      <p:sp>
        <p:nvSpPr>
          <p:cNvPr id="987" name="Google Shape;987;p97"/>
          <p:cNvSpPr txBox="1"/>
          <p:nvPr/>
        </p:nvSpPr>
        <p:spPr>
          <a:xfrm>
            <a:off x="5873925" y="3399175"/>
            <a:ext cx="2571900" cy="643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RESULTS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All showing significance, results as assumed in previous EDA</a:t>
            </a:r>
            <a:endParaRPr b="1"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2"/>
          <p:cNvSpPr/>
          <p:nvPr/>
        </p:nvSpPr>
        <p:spPr>
          <a:xfrm>
            <a:off x="105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95" name="Google Shape;595;p62"/>
          <p:cNvSpPr/>
          <p:nvPr/>
        </p:nvSpPr>
        <p:spPr>
          <a:xfrm>
            <a:off x="4572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96" name="Google Shape;596;p62"/>
          <p:cNvSpPr txBox="1"/>
          <p:nvPr>
            <p:ph idx="1" type="body"/>
          </p:nvPr>
        </p:nvSpPr>
        <p:spPr>
          <a:xfrm>
            <a:off x="167250" y="8116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Our goals are structured around two primary focus areas: </a:t>
            </a:r>
            <a:r>
              <a:rPr lang="en" sz="1200"/>
              <a:t>Macroeconomic Correlation Analysis</a:t>
            </a:r>
            <a:r>
              <a:rPr lang="en" sz="1200">
                <a:solidFill>
                  <a:schemeClr val="dk1"/>
                </a:solidFill>
              </a:rPr>
              <a:t> and </a:t>
            </a:r>
            <a:r>
              <a:rPr lang="en" sz="1200"/>
              <a:t>Predictive Modeling.</a:t>
            </a:r>
            <a:endParaRPr b="0" sz="1200"/>
          </a:p>
        </p:txBody>
      </p:sp>
      <p:sp>
        <p:nvSpPr>
          <p:cNvPr id="597" name="Google Shape;597;p6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98" name="Google Shape;598;p62"/>
          <p:cNvSpPr txBox="1"/>
          <p:nvPr>
            <p:ph idx="1" type="body"/>
          </p:nvPr>
        </p:nvSpPr>
        <p:spPr>
          <a:xfrm>
            <a:off x="166800" y="1220100"/>
            <a:ext cx="4282200" cy="3484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Macroeconomic Correlation Analysis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assess impacts of various macroeconomic indicators on defaults rates.</a:t>
            </a:r>
            <a:endParaRPr sz="1200">
              <a:solidFill>
                <a:schemeClr val="dk1"/>
              </a:solidFill>
            </a:endParaRPr>
          </a:p>
          <a:p>
            <a:pPr indent="0" lvl="0" marL="0" rtl="0" algn="l">
              <a:lnSpc>
                <a:spcPct val="115000"/>
              </a:lnSpc>
              <a:spcBef>
                <a:spcPts val="0"/>
              </a:spcBef>
              <a:spcAft>
                <a:spcPts val="0"/>
              </a:spcAft>
              <a:buNone/>
            </a:pPr>
            <a:r>
              <a:rPr lang="en" sz="1200"/>
              <a:t>Macroeconomic Indicators: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Classified into 4 categories: Overall Economic Health, Inflation, Household conditions, and Urban Transportation</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Sourced from organizations including FRED, the World Bank, IMF, Central Bank of Chile,and the National Statistics Institute of Chile.</a:t>
            </a:r>
            <a:endParaRPr b="0" sz="1200">
              <a:solidFill>
                <a:schemeClr val="dk1"/>
              </a:solidFill>
            </a:endParaRPr>
          </a:p>
          <a:p>
            <a:pPr indent="0" lvl="0" marL="0" rtl="0" algn="l">
              <a:lnSpc>
                <a:spcPct val="115000"/>
              </a:lnSpc>
              <a:spcBef>
                <a:spcPts val="0"/>
              </a:spcBef>
              <a:spcAft>
                <a:spcPts val="0"/>
              </a:spcAft>
              <a:buNone/>
            </a:pPr>
            <a:r>
              <a:rPr lang="en" sz="1200"/>
              <a:t>Data Sources: </a:t>
            </a:r>
            <a:r>
              <a:rPr b="0" lang="en" sz="1200">
                <a:solidFill>
                  <a:schemeClr val="dk1"/>
                </a:solidFill>
              </a:rPr>
              <a:t>Detailed in following slide.</a:t>
            </a:r>
            <a:endParaRPr b="0" sz="1200">
              <a:solidFill>
                <a:schemeClr val="dk1"/>
              </a:solidFill>
            </a:endParaRPr>
          </a:p>
          <a:p>
            <a:pPr indent="0" lvl="0" marL="0" rtl="0" algn="l">
              <a:lnSpc>
                <a:spcPct val="115000"/>
              </a:lnSpc>
              <a:spcBef>
                <a:spcPts val="0"/>
              </a:spcBef>
              <a:spcAft>
                <a:spcPts val="0"/>
              </a:spcAft>
              <a:buNone/>
            </a:pPr>
            <a:r>
              <a:rPr lang="en" sz="1200"/>
              <a:t>Methodology:</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Univariate Regression (OLS): Analyzing individual macroeconomic indicators against % default rate.</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Multivariate Regression (OLS): Combining significant indicators from each category to explain default rates.</a:t>
            </a:r>
            <a:endParaRPr sz="1200"/>
          </a:p>
        </p:txBody>
      </p:sp>
      <p:sp>
        <p:nvSpPr>
          <p:cNvPr id="599" name="Google Shape;599;p62"/>
          <p:cNvSpPr txBox="1"/>
          <p:nvPr>
            <p:ph idx="1" type="body"/>
          </p:nvPr>
        </p:nvSpPr>
        <p:spPr>
          <a:xfrm>
            <a:off x="4644425" y="1220100"/>
            <a:ext cx="4218600" cy="3622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Predictive Model</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forecast individual default likelihood.</a:t>
            </a:r>
            <a:endParaRPr sz="1200">
              <a:highlight>
                <a:srgbClr val="FFFF00"/>
              </a:highlight>
            </a:endParaRPr>
          </a:p>
          <a:p>
            <a:pPr indent="0" lvl="0" marL="0" rtl="0" algn="l">
              <a:lnSpc>
                <a:spcPct val="115000"/>
              </a:lnSpc>
              <a:spcBef>
                <a:spcPts val="0"/>
              </a:spcBef>
              <a:spcAft>
                <a:spcPts val="0"/>
              </a:spcAft>
              <a:buNone/>
            </a:pPr>
            <a:r>
              <a:rPr lang="en" sz="1200"/>
              <a:t>Vespucio Dataset:</a:t>
            </a:r>
            <a:r>
              <a:rPr b="0" lang="en" sz="1200">
                <a:solidFill>
                  <a:schemeClr val="dk1"/>
                </a:solidFill>
              </a:rPr>
              <a:t>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the Vespucio data project led by Stratify, advised by Ardian’s IT and Data Science team.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Contains 482 million transactions with automated data processing and updates,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customer characteristics, behaviors, and payment details.</a:t>
            </a:r>
            <a:endParaRPr b="0" sz="1200">
              <a:solidFill>
                <a:schemeClr val="dk1"/>
              </a:solidFill>
            </a:endParaRPr>
          </a:p>
          <a:p>
            <a:pPr indent="0" lvl="0" marL="0" rtl="0" algn="l">
              <a:lnSpc>
                <a:spcPct val="115000"/>
              </a:lnSpc>
              <a:spcBef>
                <a:spcPts val="0"/>
              </a:spcBef>
              <a:spcAft>
                <a:spcPts val="0"/>
              </a:spcAft>
              <a:buNone/>
            </a:pPr>
            <a:r>
              <a:rPr lang="en" sz="1200"/>
              <a:t>Equifax Dataset: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a  joint venture between Equifax ID Patrol™ and the Chilean Government,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consumer credit scores. </a:t>
            </a:r>
            <a:endParaRPr sz="1200"/>
          </a:p>
        </p:txBody>
      </p:sp>
      <p:sp>
        <p:nvSpPr>
          <p:cNvPr id="600" name="Google Shape;600;p62"/>
          <p:cNvSpPr txBox="1"/>
          <p:nvPr>
            <p:ph idx="1" type="body"/>
          </p:nvPr>
        </p:nvSpPr>
        <p:spPr>
          <a:xfrm>
            <a:off x="167250" y="6200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1.2 Goals and Progress</a:t>
            </a:r>
            <a:endParaRPr b="0"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
        <p:nvSpPr>
          <p:cNvPr id="993" name="Google Shape;993;p98"/>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 Building the Default Prediction Model</a:t>
            </a:r>
            <a:endParaRPr sz="1353"/>
          </a:p>
        </p:txBody>
      </p:sp>
      <p:sp>
        <p:nvSpPr>
          <p:cNvPr id="994" name="Google Shape;994;p98"/>
          <p:cNvSpPr txBox="1"/>
          <p:nvPr/>
        </p:nvSpPr>
        <p:spPr>
          <a:xfrm>
            <a:off x="223750" y="975925"/>
            <a:ext cx="4134000" cy="3675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Joined Dataset:</a:t>
            </a:r>
            <a:r>
              <a:rPr lang="en" sz="1100">
                <a:solidFill>
                  <a:schemeClr val="dk1"/>
                </a:solidFill>
              </a:rPr>
              <a:t> 482 M rows, 39 columns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Data Preprocessing &amp; Feature Engineering</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Join data on RUT (unique Chilean identifier) to get the equifax score (credit score) for each user</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This joined data has been stored in Snowflake which is later being used for all analysis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Filter on invoices from  2021, 2022 and 2023</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Filter transactions where TipoOperacion = ‘Peage’ i.e Tolls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that are unique identifiers (10 columns were dropped). These columns include invoice ids, billing number, RUT etc.</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with over 70% missing values (2 columns were dropped)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Create three calculated features:</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Month_invoiced</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Day_of_the_week invoiced</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Customer_lifespan (Last invoice year the customer is present with us in the system - First year customer joined)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that have a very high correlation with one another (8 columns were dropped). These include having codes in words and numbers, 3 columns for region etc.</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Scale numerical features (Standardization and Normalization)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One- Hot encode the categorical features</a:t>
            </a:r>
            <a:endParaRPr i="1" sz="1100">
              <a:solidFill>
                <a:schemeClr val="accent5"/>
              </a:solidFill>
            </a:endParaRPr>
          </a:p>
        </p:txBody>
      </p:sp>
      <p:sp>
        <p:nvSpPr>
          <p:cNvPr id="995" name="Google Shape;995;p98"/>
          <p:cNvSpPr txBox="1"/>
          <p:nvPr/>
        </p:nvSpPr>
        <p:spPr>
          <a:xfrm>
            <a:off x="4691975" y="975925"/>
            <a:ext cx="4134000" cy="4326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Data used for the model: </a:t>
            </a:r>
            <a:r>
              <a:rPr lang="en" sz="1050">
                <a:solidFill>
                  <a:srgbClr val="212121"/>
                </a:solidFill>
                <a:highlight>
                  <a:srgbClr val="FFFFFF"/>
                </a:highlight>
              </a:rPr>
              <a:t>14 explanatory variables, 1 target variable, 102 M rows (sampled 1.02M rows)</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Explanatory columns:</a:t>
            </a:r>
            <a:r>
              <a:rPr lang="en" sz="1050">
                <a:solidFill>
                  <a:srgbClr val="212121"/>
                </a:solidFill>
                <a:highlight>
                  <a:srgbClr val="FFFFFF"/>
                </a:highlight>
              </a:rPr>
              <a:t> ImportePesos (Transaction Amount), CantidadCuentasContrato (No. of  contracts), CantidadVehiculos (No. of vehicles), Score Equifax (Credit score), Customer_lifespan, </a:t>
            </a:r>
            <a:endParaRPr sz="1050">
              <a:solidFill>
                <a:srgbClr val="212121"/>
              </a:solidFill>
              <a:highlight>
                <a:srgbClr val="FFFFFF"/>
              </a:highlight>
            </a:endParaRPr>
          </a:p>
          <a:p>
            <a:pPr indent="0" lvl="0" marL="0" rtl="0" algn="l">
              <a:lnSpc>
                <a:spcPct val="115000"/>
              </a:lnSpc>
              <a:spcBef>
                <a:spcPts val="408"/>
              </a:spcBef>
              <a:spcAft>
                <a:spcPts val="0"/>
              </a:spcAft>
              <a:buNone/>
            </a:pPr>
            <a:r>
              <a:rPr lang="en" sz="1050">
                <a:solidFill>
                  <a:srgbClr val="212121"/>
                </a:solidFill>
                <a:highlight>
                  <a:srgbClr val="FFFFFF"/>
                </a:highlight>
              </a:rPr>
              <a:t>Inhabilitado(Tag user), Concesionaria (Highway concession type),</a:t>
            </a:r>
            <a:endParaRPr sz="1050">
              <a:solidFill>
                <a:srgbClr val="212121"/>
              </a:solidFill>
              <a:highlight>
                <a:srgbClr val="FFFFFF"/>
              </a:highlight>
            </a:endParaRPr>
          </a:p>
          <a:p>
            <a:pPr indent="0" lvl="0" marL="0" rtl="0" algn="l">
              <a:lnSpc>
                <a:spcPct val="115000"/>
              </a:lnSpc>
              <a:spcBef>
                <a:spcPts val="0"/>
              </a:spcBef>
              <a:spcAft>
                <a:spcPts val="0"/>
              </a:spcAft>
              <a:buNone/>
            </a:pPr>
            <a:r>
              <a:rPr lang="en" sz="1050">
                <a:solidFill>
                  <a:srgbClr val="212121"/>
                </a:solidFill>
                <a:highlight>
                  <a:srgbClr val="FFFFFF"/>
                </a:highlight>
              </a:rPr>
              <a:t>TipoCliente (Type of client- Natural/Legal entity), TipoDocumento</a:t>
            </a:r>
            <a:endParaRPr sz="1050">
              <a:solidFill>
                <a:srgbClr val="212121"/>
              </a:solidFill>
              <a:highlight>
                <a:srgbClr val="FFFFFF"/>
              </a:highlight>
            </a:endParaRPr>
          </a:p>
          <a:p>
            <a:pPr indent="0" lvl="0" marL="0" rtl="0" algn="l">
              <a:lnSpc>
                <a:spcPct val="115000"/>
              </a:lnSpc>
              <a:spcBef>
                <a:spcPts val="0"/>
              </a:spcBef>
              <a:spcAft>
                <a:spcPts val="0"/>
              </a:spcAft>
              <a:buNone/>
            </a:pPr>
            <a:r>
              <a:rPr lang="en" sz="1050">
                <a:solidFill>
                  <a:srgbClr val="212121"/>
                </a:solidFill>
                <a:highlight>
                  <a:srgbClr val="FFFFFF"/>
                </a:highlight>
              </a:rPr>
              <a:t>(Type of Document), TipoProducto (Tag/Infractor), Day_of_week_invoiced, MaxCategoriaVehiculo(Vehicle Category),</a:t>
            </a:r>
            <a:endParaRPr sz="1050">
              <a:solidFill>
                <a:srgbClr val="212121"/>
              </a:solidFill>
              <a:highlight>
                <a:srgbClr val="FFFFFF"/>
              </a:highlight>
            </a:endParaRPr>
          </a:p>
          <a:p>
            <a:pPr indent="0" lvl="0" marL="0" rtl="0" algn="l">
              <a:lnSpc>
                <a:spcPct val="80000"/>
              </a:lnSpc>
              <a:spcBef>
                <a:spcPts val="0"/>
              </a:spcBef>
              <a:spcAft>
                <a:spcPts val="0"/>
              </a:spcAft>
              <a:buNone/>
            </a:pPr>
            <a:r>
              <a:rPr lang="en" sz="1050">
                <a:solidFill>
                  <a:srgbClr val="212121"/>
                </a:solidFill>
                <a:highlight>
                  <a:srgbClr val="FFFFFF"/>
                </a:highlight>
              </a:rPr>
              <a:t>CIUDAD (City)</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0"/>
              </a:spcAft>
              <a:buNone/>
            </a:pPr>
            <a:r>
              <a:rPr b="1" lang="en" sz="1100">
                <a:solidFill>
                  <a:schemeClr val="lt1"/>
                </a:solidFill>
              </a:rPr>
              <a:t>Target column:</a:t>
            </a:r>
            <a:r>
              <a:rPr lang="en" sz="1050">
                <a:solidFill>
                  <a:srgbClr val="212121"/>
                </a:solidFill>
                <a:highlight>
                  <a:srgbClr val="FFFFFF"/>
                </a:highlight>
              </a:rPr>
              <a:t> Unpaid (1/0) (Unpaid and cancelled transactions have both been counted under Unpaid)</a:t>
            </a:r>
            <a:br>
              <a:rPr lang="en" sz="1050">
                <a:solidFill>
                  <a:srgbClr val="212121"/>
                </a:solidFill>
                <a:highlight>
                  <a:srgbClr val="FFFFFF"/>
                </a:highlight>
              </a:rPr>
            </a:br>
            <a:br>
              <a:rPr lang="en" sz="1050">
                <a:solidFill>
                  <a:srgbClr val="212121"/>
                </a:solidFill>
                <a:highlight>
                  <a:srgbClr val="FFFFFF"/>
                </a:highlight>
              </a:rPr>
            </a:br>
            <a:r>
              <a:rPr lang="en" sz="1050">
                <a:solidFill>
                  <a:srgbClr val="212121"/>
                </a:solidFill>
                <a:highlight>
                  <a:srgbClr val="FFFFFF"/>
                </a:highlight>
              </a:rPr>
              <a:t>Target class ratio (Unpaid : Paid) = 13%:87%</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295275" lvl="0" marL="457200" rtl="0" algn="l">
              <a:lnSpc>
                <a:spcPct val="80000"/>
              </a:lnSpc>
              <a:spcBef>
                <a:spcPts val="408"/>
              </a:spcBef>
              <a:spcAft>
                <a:spcPts val="0"/>
              </a:spcAft>
              <a:buClr>
                <a:srgbClr val="212121"/>
              </a:buClr>
              <a:buSzPts val="1050"/>
              <a:buChar char="●"/>
            </a:pPr>
            <a:r>
              <a:rPr lang="en" sz="1050">
                <a:solidFill>
                  <a:srgbClr val="212121"/>
                </a:solidFill>
                <a:highlight>
                  <a:srgbClr val="FFFFFF"/>
                </a:highlight>
              </a:rPr>
              <a:t>Perform a train-test split of 80% : 20%</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Train and fit the classifier instance on  80% training data </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Get the predicted probabilities of default and binary classification based on a threshold of 0.5</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Four models were trained: Logistic Regression, XGBoost, Random Forest and LightGBM</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408"/>
              </a:spcAft>
              <a:buNone/>
            </a:pPr>
            <a:r>
              <a:rPr b="1" lang="en" sz="1100">
                <a:solidFill>
                  <a:schemeClr val="lt1"/>
                </a:solidFill>
              </a:rPr>
              <a:t> </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99"/>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4.1.1 Logistic Regression &amp; Random Forest</a:t>
            </a:r>
            <a:endParaRPr sz="1353"/>
          </a:p>
        </p:txBody>
      </p:sp>
      <p:sp>
        <p:nvSpPr>
          <p:cNvPr id="1001" name="Google Shape;1001;p99"/>
          <p:cNvSpPr txBox="1"/>
          <p:nvPr/>
        </p:nvSpPr>
        <p:spPr>
          <a:xfrm>
            <a:off x="399650" y="9101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Logistic Regression</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88.5%</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72.1% </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Recall:5%</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10%</a:t>
            </a:r>
            <a:endParaRPr/>
          </a:p>
        </p:txBody>
      </p:sp>
      <p:sp>
        <p:nvSpPr>
          <p:cNvPr id="1002" name="Google Shape;1002;p99"/>
          <p:cNvSpPr txBox="1"/>
          <p:nvPr/>
        </p:nvSpPr>
        <p:spPr>
          <a:xfrm>
            <a:off x="5526475" y="917863"/>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Random Forest</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88.5%</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57%</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15.5%</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24.4%</a:t>
            </a:r>
            <a:endParaRPr/>
          </a:p>
        </p:txBody>
      </p:sp>
      <p:pic>
        <p:nvPicPr>
          <p:cNvPr id="1003" name="Google Shape;1003;p99"/>
          <p:cNvPicPr preferRelativeResize="0"/>
          <p:nvPr/>
        </p:nvPicPr>
        <p:blipFill>
          <a:blip r:embed="rId3">
            <a:alphaModFix/>
          </a:blip>
          <a:stretch>
            <a:fillRect/>
          </a:stretch>
        </p:blipFill>
        <p:spPr>
          <a:xfrm>
            <a:off x="5001680" y="1950525"/>
            <a:ext cx="3695596" cy="2607650"/>
          </a:xfrm>
          <a:prstGeom prst="rect">
            <a:avLst/>
          </a:prstGeom>
          <a:noFill/>
          <a:ln>
            <a:noFill/>
          </a:ln>
        </p:spPr>
      </p:pic>
      <p:pic>
        <p:nvPicPr>
          <p:cNvPr id="1004" name="Google Shape;1004;p99"/>
          <p:cNvPicPr preferRelativeResize="0"/>
          <p:nvPr/>
        </p:nvPicPr>
        <p:blipFill>
          <a:blip r:embed="rId4">
            <a:alphaModFix/>
          </a:blip>
          <a:stretch>
            <a:fillRect/>
          </a:stretch>
        </p:blipFill>
        <p:spPr>
          <a:xfrm>
            <a:off x="0" y="2004125"/>
            <a:ext cx="4276401" cy="2545611"/>
          </a:xfrm>
          <a:prstGeom prst="rect">
            <a:avLst/>
          </a:prstGeom>
          <a:noFill/>
          <a:ln>
            <a:noFill/>
          </a:ln>
        </p:spPr>
      </p:pic>
      <p:sp>
        <p:nvSpPr>
          <p:cNvPr id="1005" name="Google Shape;1005;p9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00"/>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4.1.2 XGBoost &amp; LightGBM</a:t>
            </a:r>
            <a:endParaRPr sz="1353"/>
          </a:p>
        </p:txBody>
      </p:sp>
      <p:sp>
        <p:nvSpPr>
          <p:cNvPr id="1011" name="Google Shape;1011;p100"/>
          <p:cNvSpPr txBox="1"/>
          <p:nvPr/>
        </p:nvSpPr>
        <p:spPr>
          <a:xfrm>
            <a:off x="655150" y="9028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XGBoost</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70%</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14.6%</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24.2%</a:t>
            </a:r>
            <a:endParaRPr/>
          </a:p>
        </p:txBody>
      </p:sp>
      <p:sp>
        <p:nvSpPr>
          <p:cNvPr id="1012" name="Google Shape;1012;p100"/>
          <p:cNvSpPr txBox="1"/>
          <p:nvPr/>
        </p:nvSpPr>
        <p:spPr>
          <a:xfrm>
            <a:off x="5616025" y="9028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LightGBM</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72.9%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11.59%</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20%</a:t>
            </a:r>
            <a:endParaRPr/>
          </a:p>
        </p:txBody>
      </p:sp>
      <p:pic>
        <p:nvPicPr>
          <p:cNvPr id="1013" name="Google Shape;1013;p100"/>
          <p:cNvPicPr preferRelativeResize="0"/>
          <p:nvPr/>
        </p:nvPicPr>
        <p:blipFill>
          <a:blip r:embed="rId3">
            <a:alphaModFix/>
          </a:blip>
          <a:stretch>
            <a:fillRect/>
          </a:stretch>
        </p:blipFill>
        <p:spPr>
          <a:xfrm>
            <a:off x="173025" y="2150212"/>
            <a:ext cx="4154626" cy="2391325"/>
          </a:xfrm>
          <a:prstGeom prst="rect">
            <a:avLst/>
          </a:prstGeom>
          <a:noFill/>
          <a:ln>
            <a:noFill/>
          </a:ln>
        </p:spPr>
      </p:pic>
      <p:pic>
        <p:nvPicPr>
          <p:cNvPr id="1014" name="Google Shape;1014;p100"/>
          <p:cNvPicPr preferRelativeResize="0"/>
          <p:nvPr/>
        </p:nvPicPr>
        <p:blipFill>
          <a:blip r:embed="rId4">
            <a:alphaModFix/>
          </a:blip>
          <a:stretch>
            <a:fillRect/>
          </a:stretch>
        </p:blipFill>
        <p:spPr>
          <a:xfrm>
            <a:off x="4691850" y="2087250"/>
            <a:ext cx="3924173" cy="2603000"/>
          </a:xfrm>
          <a:prstGeom prst="rect">
            <a:avLst/>
          </a:prstGeom>
          <a:noFill/>
          <a:ln>
            <a:noFill/>
          </a:ln>
        </p:spPr>
      </p:pic>
      <p:sp>
        <p:nvSpPr>
          <p:cNvPr id="1015" name="Google Shape;1015;p10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1"/>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4.1.2 Diving into predictions</a:t>
            </a:r>
            <a:endParaRPr sz="1353"/>
          </a:p>
        </p:txBody>
      </p:sp>
      <p:sp>
        <p:nvSpPr>
          <p:cNvPr id="1021" name="Google Shape;1021;p101"/>
          <p:cNvSpPr txBox="1"/>
          <p:nvPr/>
        </p:nvSpPr>
        <p:spPr>
          <a:xfrm>
            <a:off x="655150" y="902825"/>
            <a:ext cx="30000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t/>
            </a:r>
            <a:endParaRPr/>
          </a:p>
        </p:txBody>
      </p:sp>
      <p:sp>
        <p:nvSpPr>
          <p:cNvPr id="1022" name="Google Shape;1022;p101"/>
          <p:cNvSpPr txBox="1"/>
          <p:nvPr/>
        </p:nvSpPr>
        <p:spPr>
          <a:xfrm>
            <a:off x="5616025" y="902825"/>
            <a:ext cx="30000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t/>
            </a:r>
            <a:endParaRPr/>
          </a:p>
        </p:txBody>
      </p:sp>
      <p:sp>
        <p:nvSpPr>
          <p:cNvPr id="1023" name="Google Shape;1023;p101"/>
          <p:cNvSpPr txBox="1"/>
          <p:nvPr/>
        </p:nvSpPr>
        <p:spPr>
          <a:xfrm>
            <a:off x="223750" y="975925"/>
            <a:ext cx="4626300" cy="4106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200">
                <a:solidFill>
                  <a:schemeClr val="lt1"/>
                </a:solidFill>
              </a:rPr>
              <a:t>Key Observations and Hyperparameter Tuning</a:t>
            </a:r>
            <a:endParaRPr b="1" sz="1200">
              <a:solidFill>
                <a:schemeClr val="lt1"/>
              </a:solidFill>
            </a:endParaRPr>
          </a:p>
          <a:p>
            <a:pPr indent="0" lvl="0" marL="0" rtl="0" algn="l">
              <a:lnSpc>
                <a:spcPct val="80000"/>
              </a:lnSpc>
              <a:spcBef>
                <a:spcPts val="408"/>
              </a:spcBef>
              <a:spcAft>
                <a:spcPts val="0"/>
              </a:spcAft>
              <a:buNone/>
            </a:pPr>
            <a:r>
              <a:t/>
            </a:r>
            <a:endParaRPr b="1" sz="1200">
              <a:solidFill>
                <a:schemeClr val="lt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All tree-based algorithms exhibit very similar results in terms of performance</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In addition to these 4 algorithms, we also explored CatBoost which is well-known to work well with more categorical data. CatBoost also exhibits a very similar performance</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Based on the predicted probabilities for default and actual defaults we see the model is able to predict </a:t>
            </a:r>
            <a:r>
              <a:rPr b="1" i="1" lang="en" sz="1200">
                <a:solidFill>
                  <a:schemeClr val="dk1"/>
                </a:solidFill>
              </a:rPr>
              <a:t>Paid</a:t>
            </a:r>
            <a:r>
              <a:rPr lang="en" sz="1200">
                <a:solidFill>
                  <a:schemeClr val="dk1"/>
                </a:solidFill>
              </a:rPr>
              <a:t> transactions well</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If the business demands higher recall i.e catch </a:t>
            </a:r>
            <a:r>
              <a:rPr lang="en" sz="1200">
                <a:solidFill>
                  <a:schemeClr val="dk1"/>
                </a:solidFill>
              </a:rPr>
              <a:t>unpaid invoices more strictly (higher false positives are okay), the best threshold we get from AUC ROC curve is 0.12. This increases the recall to 80% and the precision goes down to around 27% with an f1-score of 42%</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XGBoost and LightGBM were hyperparameter tuned to increase the estimators, depth while reducing the learning rate but the results hardly improve</a:t>
            </a:r>
            <a:endParaRPr sz="1200">
              <a:solidFill>
                <a:schemeClr val="dk1"/>
              </a:solidFill>
            </a:endParaRPr>
          </a:p>
        </p:txBody>
      </p:sp>
      <p:sp>
        <p:nvSpPr>
          <p:cNvPr id="1024" name="Google Shape;1024;p10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pic>
        <p:nvPicPr>
          <p:cNvPr id="1025" name="Google Shape;1025;p101"/>
          <p:cNvPicPr preferRelativeResize="0"/>
          <p:nvPr/>
        </p:nvPicPr>
        <p:blipFill>
          <a:blip r:embed="rId3">
            <a:alphaModFix/>
          </a:blip>
          <a:stretch>
            <a:fillRect/>
          </a:stretch>
        </p:blipFill>
        <p:spPr>
          <a:xfrm>
            <a:off x="6155775" y="70450"/>
            <a:ext cx="2191901" cy="2449910"/>
          </a:xfrm>
          <a:prstGeom prst="rect">
            <a:avLst/>
          </a:prstGeom>
          <a:noFill/>
          <a:ln>
            <a:noFill/>
          </a:ln>
        </p:spPr>
      </p:pic>
      <p:pic>
        <p:nvPicPr>
          <p:cNvPr id="1026" name="Google Shape;1026;p101"/>
          <p:cNvPicPr preferRelativeResize="0"/>
          <p:nvPr/>
        </p:nvPicPr>
        <p:blipFill>
          <a:blip r:embed="rId4">
            <a:alphaModFix/>
          </a:blip>
          <a:stretch>
            <a:fillRect/>
          </a:stretch>
        </p:blipFill>
        <p:spPr>
          <a:xfrm>
            <a:off x="6155764" y="2571750"/>
            <a:ext cx="2111274" cy="235979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32" name="Google Shape;1032;p102"/>
          <p:cNvSpPr txBox="1"/>
          <p:nvPr>
            <p:ph idx="2" type="body"/>
          </p:nvPr>
        </p:nvSpPr>
        <p:spPr>
          <a:xfrm>
            <a:off x="173025" y="8454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Geographical variables</a:t>
            </a:r>
            <a:endParaRPr sz="1253" u="sng"/>
          </a:p>
        </p:txBody>
      </p:sp>
      <p:pic>
        <p:nvPicPr>
          <p:cNvPr id="1033" name="Google Shape;1033;p102"/>
          <p:cNvPicPr preferRelativeResize="0"/>
          <p:nvPr/>
        </p:nvPicPr>
        <p:blipFill>
          <a:blip r:embed="rId3">
            <a:alphaModFix/>
          </a:blip>
          <a:stretch>
            <a:fillRect/>
          </a:stretch>
        </p:blipFill>
        <p:spPr>
          <a:xfrm>
            <a:off x="173025" y="1295400"/>
            <a:ext cx="3020951" cy="2248600"/>
          </a:xfrm>
          <a:prstGeom prst="rect">
            <a:avLst/>
          </a:prstGeom>
          <a:noFill/>
          <a:ln>
            <a:noFill/>
          </a:ln>
        </p:spPr>
      </p:pic>
      <p:pic>
        <p:nvPicPr>
          <p:cNvPr id="1034" name="Google Shape;1034;p102"/>
          <p:cNvPicPr preferRelativeResize="0"/>
          <p:nvPr/>
        </p:nvPicPr>
        <p:blipFill rotWithShape="1">
          <a:blip r:embed="rId4">
            <a:alphaModFix/>
          </a:blip>
          <a:srcRect b="2244" l="0" r="0" t="2235"/>
          <a:stretch/>
        </p:blipFill>
        <p:spPr>
          <a:xfrm>
            <a:off x="3057764" y="1295402"/>
            <a:ext cx="2874734" cy="2457351"/>
          </a:xfrm>
          <a:prstGeom prst="rect">
            <a:avLst/>
          </a:prstGeom>
          <a:noFill/>
          <a:ln>
            <a:noFill/>
          </a:ln>
        </p:spPr>
      </p:pic>
      <p:pic>
        <p:nvPicPr>
          <p:cNvPr id="1035" name="Google Shape;1035;p102"/>
          <p:cNvPicPr preferRelativeResize="0"/>
          <p:nvPr/>
        </p:nvPicPr>
        <p:blipFill>
          <a:blip r:embed="rId5">
            <a:alphaModFix/>
          </a:blip>
          <a:stretch>
            <a:fillRect/>
          </a:stretch>
        </p:blipFill>
        <p:spPr>
          <a:xfrm>
            <a:off x="6084903" y="1158000"/>
            <a:ext cx="2906699" cy="2457354"/>
          </a:xfrm>
          <a:prstGeom prst="rect">
            <a:avLst/>
          </a:prstGeom>
          <a:noFill/>
          <a:ln>
            <a:noFill/>
          </a:ln>
        </p:spPr>
      </p:pic>
      <p:sp>
        <p:nvSpPr>
          <p:cNvPr id="1036" name="Google Shape;1036;p10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42" name="Google Shape;1042;p103"/>
          <p:cNvSpPr txBox="1"/>
          <p:nvPr>
            <p:ph idx="2" type="body"/>
          </p:nvPr>
        </p:nvSpPr>
        <p:spPr>
          <a:xfrm>
            <a:off x="173025" y="8805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Individual-level variables</a:t>
            </a:r>
            <a:endParaRPr sz="1253" u="sng"/>
          </a:p>
        </p:txBody>
      </p:sp>
      <p:pic>
        <p:nvPicPr>
          <p:cNvPr id="1043" name="Google Shape;1043;p103"/>
          <p:cNvPicPr preferRelativeResize="0"/>
          <p:nvPr/>
        </p:nvPicPr>
        <p:blipFill>
          <a:blip r:embed="rId3">
            <a:alphaModFix/>
          </a:blip>
          <a:stretch>
            <a:fillRect/>
          </a:stretch>
        </p:blipFill>
        <p:spPr>
          <a:xfrm>
            <a:off x="268450" y="1331461"/>
            <a:ext cx="2915976" cy="2355425"/>
          </a:xfrm>
          <a:prstGeom prst="rect">
            <a:avLst/>
          </a:prstGeom>
          <a:noFill/>
          <a:ln>
            <a:noFill/>
          </a:ln>
        </p:spPr>
      </p:pic>
      <p:pic>
        <p:nvPicPr>
          <p:cNvPr id="1044" name="Google Shape;1044;p103"/>
          <p:cNvPicPr preferRelativeResize="0"/>
          <p:nvPr/>
        </p:nvPicPr>
        <p:blipFill>
          <a:blip r:embed="rId4">
            <a:alphaModFix/>
          </a:blip>
          <a:stretch>
            <a:fillRect/>
          </a:stretch>
        </p:blipFill>
        <p:spPr>
          <a:xfrm>
            <a:off x="2977250" y="1272775"/>
            <a:ext cx="3393699" cy="2472800"/>
          </a:xfrm>
          <a:prstGeom prst="rect">
            <a:avLst/>
          </a:prstGeom>
          <a:noFill/>
          <a:ln>
            <a:noFill/>
          </a:ln>
        </p:spPr>
      </p:pic>
      <p:pic>
        <p:nvPicPr>
          <p:cNvPr id="1045" name="Google Shape;1045;p103"/>
          <p:cNvPicPr preferRelativeResize="0"/>
          <p:nvPr/>
        </p:nvPicPr>
        <p:blipFill>
          <a:blip r:embed="rId5">
            <a:alphaModFix/>
          </a:blip>
          <a:stretch>
            <a:fillRect/>
          </a:stretch>
        </p:blipFill>
        <p:spPr>
          <a:xfrm>
            <a:off x="5932500" y="1241571"/>
            <a:ext cx="3020349" cy="2535177"/>
          </a:xfrm>
          <a:prstGeom prst="rect">
            <a:avLst/>
          </a:prstGeom>
          <a:noFill/>
          <a:ln>
            <a:noFill/>
          </a:ln>
        </p:spPr>
      </p:pic>
      <p:sp>
        <p:nvSpPr>
          <p:cNvPr id="1046" name="Google Shape;1046;p10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52" name="Google Shape;1052;p104"/>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Continuous variables</a:t>
            </a:r>
            <a:endParaRPr sz="1253" u="sng"/>
          </a:p>
        </p:txBody>
      </p:sp>
      <p:pic>
        <p:nvPicPr>
          <p:cNvPr id="1053" name="Google Shape;1053;p104"/>
          <p:cNvPicPr preferRelativeResize="0"/>
          <p:nvPr/>
        </p:nvPicPr>
        <p:blipFill>
          <a:blip r:embed="rId3">
            <a:alphaModFix/>
          </a:blip>
          <a:stretch>
            <a:fillRect/>
          </a:stretch>
        </p:blipFill>
        <p:spPr>
          <a:xfrm>
            <a:off x="0" y="1126375"/>
            <a:ext cx="3671499" cy="2771500"/>
          </a:xfrm>
          <a:prstGeom prst="rect">
            <a:avLst/>
          </a:prstGeom>
          <a:noFill/>
          <a:ln>
            <a:noFill/>
          </a:ln>
        </p:spPr>
      </p:pic>
      <p:pic>
        <p:nvPicPr>
          <p:cNvPr id="1054" name="Google Shape;1054;p104"/>
          <p:cNvPicPr preferRelativeResize="0"/>
          <p:nvPr/>
        </p:nvPicPr>
        <p:blipFill>
          <a:blip r:embed="rId4">
            <a:alphaModFix/>
          </a:blip>
          <a:stretch>
            <a:fillRect/>
          </a:stretch>
        </p:blipFill>
        <p:spPr>
          <a:xfrm>
            <a:off x="5542700" y="224101"/>
            <a:ext cx="3318349" cy="2495600"/>
          </a:xfrm>
          <a:prstGeom prst="rect">
            <a:avLst/>
          </a:prstGeom>
          <a:noFill/>
          <a:ln>
            <a:noFill/>
          </a:ln>
        </p:spPr>
      </p:pic>
      <p:pic>
        <p:nvPicPr>
          <p:cNvPr id="1055" name="Google Shape;1055;p104"/>
          <p:cNvPicPr preferRelativeResize="0"/>
          <p:nvPr/>
        </p:nvPicPr>
        <p:blipFill>
          <a:blip r:embed="rId5">
            <a:alphaModFix/>
          </a:blip>
          <a:stretch>
            <a:fillRect/>
          </a:stretch>
        </p:blipFill>
        <p:spPr>
          <a:xfrm>
            <a:off x="4025052" y="2719700"/>
            <a:ext cx="3039275" cy="2283174"/>
          </a:xfrm>
          <a:prstGeom prst="rect">
            <a:avLst/>
          </a:prstGeom>
          <a:noFill/>
          <a:ln>
            <a:noFill/>
          </a:ln>
        </p:spPr>
      </p:pic>
      <p:sp>
        <p:nvSpPr>
          <p:cNvPr id="1056" name="Google Shape;1056;p10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62" name="Google Shape;1062;p105"/>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Selected variables</a:t>
            </a:r>
            <a:endParaRPr sz="1253" u="sng"/>
          </a:p>
        </p:txBody>
      </p:sp>
      <p:pic>
        <p:nvPicPr>
          <p:cNvPr id="1063" name="Google Shape;1063;p105"/>
          <p:cNvPicPr preferRelativeResize="0"/>
          <p:nvPr/>
        </p:nvPicPr>
        <p:blipFill>
          <a:blip r:embed="rId3">
            <a:alphaModFix/>
          </a:blip>
          <a:stretch>
            <a:fillRect/>
          </a:stretch>
        </p:blipFill>
        <p:spPr>
          <a:xfrm>
            <a:off x="173050" y="2595000"/>
            <a:ext cx="5499799" cy="616125"/>
          </a:xfrm>
          <a:prstGeom prst="rect">
            <a:avLst/>
          </a:prstGeom>
          <a:noFill/>
          <a:ln>
            <a:noFill/>
          </a:ln>
        </p:spPr>
      </p:pic>
      <p:pic>
        <p:nvPicPr>
          <p:cNvPr id="1064" name="Google Shape;1064;p105"/>
          <p:cNvPicPr preferRelativeResize="0"/>
          <p:nvPr/>
        </p:nvPicPr>
        <p:blipFill rotWithShape="1">
          <a:blip r:embed="rId4">
            <a:alphaModFix/>
          </a:blip>
          <a:srcRect b="9247" l="0" r="0" t="0"/>
          <a:stretch/>
        </p:blipFill>
        <p:spPr>
          <a:xfrm>
            <a:off x="173050" y="4068525"/>
            <a:ext cx="6507099" cy="616125"/>
          </a:xfrm>
          <a:prstGeom prst="rect">
            <a:avLst/>
          </a:prstGeom>
          <a:noFill/>
          <a:ln>
            <a:noFill/>
          </a:ln>
        </p:spPr>
      </p:pic>
      <p:pic>
        <p:nvPicPr>
          <p:cNvPr id="1065" name="Google Shape;1065;p105"/>
          <p:cNvPicPr preferRelativeResize="0"/>
          <p:nvPr/>
        </p:nvPicPr>
        <p:blipFill>
          <a:blip r:embed="rId5">
            <a:alphaModFix/>
          </a:blip>
          <a:stretch>
            <a:fillRect/>
          </a:stretch>
        </p:blipFill>
        <p:spPr>
          <a:xfrm>
            <a:off x="173050" y="2435925"/>
            <a:ext cx="5280649" cy="210150"/>
          </a:xfrm>
          <a:prstGeom prst="rect">
            <a:avLst/>
          </a:prstGeom>
          <a:noFill/>
          <a:ln>
            <a:noFill/>
          </a:ln>
        </p:spPr>
      </p:pic>
      <p:pic>
        <p:nvPicPr>
          <p:cNvPr id="1066" name="Google Shape;1066;p105"/>
          <p:cNvPicPr preferRelativeResize="0"/>
          <p:nvPr/>
        </p:nvPicPr>
        <p:blipFill>
          <a:blip r:embed="rId6">
            <a:alphaModFix/>
          </a:blip>
          <a:stretch>
            <a:fillRect/>
          </a:stretch>
        </p:blipFill>
        <p:spPr>
          <a:xfrm>
            <a:off x="173025" y="3211125"/>
            <a:ext cx="8357699" cy="861099"/>
          </a:xfrm>
          <a:prstGeom prst="rect">
            <a:avLst/>
          </a:prstGeom>
          <a:noFill/>
          <a:ln>
            <a:noFill/>
          </a:ln>
        </p:spPr>
      </p:pic>
      <p:sp>
        <p:nvSpPr>
          <p:cNvPr id="1067" name="Google Shape;1067;p10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106"/>
          <p:cNvPicPr preferRelativeResize="0"/>
          <p:nvPr/>
        </p:nvPicPr>
        <p:blipFill>
          <a:blip r:embed="rId3">
            <a:alphaModFix/>
          </a:blip>
          <a:stretch>
            <a:fillRect/>
          </a:stretch>
        </p:blipFill>
        <p:spPr>
          <a:xfrm>
            <a:off x="173050" y="1160150"/>
            <a:ext cx="4228120" cy="2708175"/>
          </a:xfrm>
          <a:prstGeom prst="rect">
            <a:avLst/>
          </a:prstGeom>
          <a:noFill/>
          <a:ln>
            <a:noFill/>
          </a:ln>
        </p:spPr>
      </p:pic>
      <p:pic>
        <p:nvPicPr>
          <p:cNvPr id="1073" name="Google Shape;1073;p106"/>
          <p:cNvPicPr preferRelativeResize="0"/>
          <p:nvPr/>
        </p:nvPicPr>
        <p:blipFill>
          <a:blip r:embed="rId4">
            <a:alphaModFix/>
          </a:blip>
          <a:stretch>
            <a:fillRect/>
          </a:stretch>
        </p:blipFill>
        <p:spPr>
          <a:xfrm>
            <a:off x="363825" y="3995613"/>
            <a:ext cx="2704175" cy="635325"/>
          </a:xfrm>
          <a:prstGeom prst="rect">
            <a:avLst/>
          </a:prstGeom>
          <a:noFill/>
          <a:ln>
            <a:noFill/>
          </a:ln>
        </p:spPr>
      </p:pic>
      <p:pic>
        <p:nvPicPr>
          <p:cNvPr id="1074" name="Google Shape;1074;p106"/>
          <p:cNvPicPr preferRelativeResize="0"/>
          <p:nvPr/>
        </p:nvPicPr>
        <p:blipFill>
          <a:blip r:embed="rId5">
            <a:alphaModFix/>
          </a:blip>
          <a:stretch>
            <a:fillRect/>
          </a:stretch>
        </p:blipFill>
        <p:spPr>
          <a:xfrm>
            <a:off x="5058150" y="178250"/>
            <a:ext cx="3627549" cy="1532400"/>
          </a:xfrm>
          <a:prstGeom prst="rect">
            <a:avLst/>
          </a:prstGeom>
          <a:noFill/>
          <a:ln>
            <a:noFill/>
          </a:ln>
        </p:spPr>
      </p:pic>
      <p:pic>
        <p:nvPicPr>
          <p:cNvPr id="1075" name="Google Shape;1075;p106"/>
          <p:cNvPicPr preferRelativeResize="0"/>
          <p:nvPr/>
        </p:nvPicPr>
        <p:blipFill>
          <a:blip r:embed="rId6">
            <a:alphaModFix/>
          </a:blip>
          <a:stretch>
            <a:fillRect/>
          </a:stretch>
        </p:blipFill>
        <p:spPr>
          <a:xfrm>
            <a:off x="4818951" y="2052125"/>
            <a:ext cx="1772592" cy="2077875"/>
          </a:xfrm>
          <a:prstGeom prst="rect">
            <a:avLst/>
          </a:prstGeom>
          <a:noFill/>
          <a:ln>
            <a:noFill/>
          </a:ln>
        </p:spPr>
      </p:pic>
      <p:pic>
        <p:nvPicPr>
          <p:cNvPr id="1076" name="Google Shape;1076;p106"/>
          <p:cNvPicPr preferRelativeResize="0"/>
          <p:nvPr/>
        </p:nvPicPr>
        <p:blipFill>
          <a:blip r:embed="rId7">
            <a:alphaModFix/>
          </a:blip>
          <a:stretch>
            <a:fillRect/>
          </a:stretch>
        </p:blipFill>
        <p:spPr>
          <a:xfrm>
            <a:off x="6722625" y="2003338"/>
            <a:ext cx="1629050" cy="2175450"/>
          </a:xfrm>
          <a:prstGeom prst="rect">
            <a:avLst/>
          </a:prstGeom>
          <a:noFill/>
          <a:ln>
            <a:noFill/>
          </a:ln>
        </p:spPr>
      </p:pic>
      <p:pic>
        <p:nvPicPr>
          <p:cNvPr id="1077" name="Google Shape;1077;p106"/>
          <p:cNvPicPr preferRelativeResize="0"/>
          <p:nvPr/>
        </p:nvPicPr>
        <p:blipFill>
          <a:blip r:embed="rId8">
            <a:alphaModFix/>
          </a:blip>
          <a:stretch>
            <a:fillRect/>
          </a:stretch>
        </p:blipFill>
        <p:spPr>
          <a:xfrm>
            <a:off x="5828775" y="4263700"/>
            <a:ext cx="1881992" cy="240050"/>
          </a:xfrm>
          <a:prstGeom prst="rect">
            <a:avLst/>
          </a:prstGeom>
          <a:noFill/>
          <a:ln>
            <a:noFill/>
          </a:ln>
        </p:spPr>
      </p:pic>
      <p:sp>
        <p:nvSpPr>
          <p:cNvPr id="1078" name="Google Shape;1078;p10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
        <p:nvSpPr>
          <p:cNvPr id="1079" name="Google Shape;1079;p10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80" name="Google Shape;1080;p106"/>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4.2.2 K-means Clustering: 10 clusters - 280 637 users</a:t>
            </a:r>
            <a:endParaRPr sz="1253" u="sng"/>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0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86" name="Google Shape;1086;p107"/>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4.2.2 K-means Clustering: Description of clusters</a:t>
            </a:r>
            <a:endParaRPr sz="1253" u="sng"/>
          </a:p>
        </p:txBody>
      </p:sp>
      <p:sp>
        <p:nvSpPr>
          <p:cNvPr id="1087" name="Google Shape;1087;p107"/>
          <p:cNvSpPr txBox="1"/>
          <p:nvPr/>
        </p:nvSpPr>
        <p:spPr>
          <a:xfrm>
            <a:off x="281800" y="1114425"/>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0 (Unpaid rate = 10%)</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642 (+5,4%)</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2755 (+30%)</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95%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Only 1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Toll operation</a:t>
            </a:r>
            <a:endParaRPr b="1" sz="1100">
              <a:solidFill>
                <a:schemeClr val="dk1"/>
              </a:solidFill>
            </a:endParaRPr>
          </a:p>
        </p:txBody>
      </p:sp>
      <p:pic>
        <p:nvPicPr>
          <p:cNvPr id="1088" name="Google Shape;1088;p107"/>
          <p:cNvPicPr preferRelativeResize="0"/>
          <p:nvPr/>
        </p:nvPicPr>
        <p:blipFill>
          <a:blip r:embed="rId3">
            <a:alphaModFix/>
          </a:blip>
          <a:stretch>
            <a:fillRect/>
          </a:stretch>
        </p:blipFill>
        <p:spPr>
          <a:xfrm>
            <a:off x="4035067" y="473076"/>
            <a:ext cx="3142534" cy="1327500"/>
          </a:xfrm>
          <a:prstGeom prst="rect">
            <a:avLst/>
          </a:prstGeom>
          <a:noFill/>
          <a:ln>
            <a:noFill/>
          </a:ln>
        </p:spPr>
      </p:pic>
      <p:pic>
        <p:nvPicPr>
          <p:cNvPr id="1089" name="Google Shape;1089;p107"/>
          <p:cNvPicPr preferRelativeResize="0"/>
          <p:nvPr/>
        </p:nvPicPr>
        <p:blipFill>
          <a:blip r:embed="rId4">
            <a:alphaModFix/>
          </a:blip>
          <a:stretch>
            <a:fillRect/>
          </a:stretch>
        </p:blipFill>
        <p:spPr>
          <a:xfrm>
            <a:off x="7516500" y="335825"/>
            <a:ext cx="1411250" cy="1654300"/>
          </a:xfrm>
          <a:prstGeom prst="rect">
            <a:avLst/>
          </a:prstGeom>
          <a:noFill/>
          <a:ln>
            <a:noFill/>
          </a:ln>
        </p:spPr>
      </p:pic>
      <p:sp>
        <p:nvSpPr>
          <p:cNvPr id="1090" name="Google Shape;1090;p107"/>
          <p:cNvSpPr txBox="1"/>
          <p:nvPr/>
        </p:nvSpPr>
        <p:spPr>
          <a:xfrm>
            <a:off x="281800" y="2203650"/>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8 (Unpaid rate = 47%)</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570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Small Transaction amount : 531 (-75%)</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92%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 or 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Collection Cost Operation</a:t>
            </a:r>
            <a:endParaRPr b="1" sz="1100">
              <a:solidFill>
                <a:schemeClr val="dk1"/>
              </a:solidFill>
            </a:endParaRPr>
          </a:p>
        </p:txBody>
      </p:sp>
      <p:sp>
        <p:nvSpPr>
          <p:cNvPr id="1091" name="Google Shape;1091;p107"/>
          <p:cNvSpPr txBox="1"/>
          <p:nvPr/>
        </p:nvSpPr>
        <p:spPr>
          <a:xfrm>
            <a:off x="281800" y="3428475"/>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1 (Unpaid rate = 24%)</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571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2449 (+ 16%)</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93%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Toll Operation</a:t>
            </a:r>
            <a:endParaRPr b="1" sz="1100">
              <a:solidFill>
                <a:schemeClr val="dk1"/>
              </a:solidFill>
            </a:endParaRPr>
          </a:p>
        </p:txBody>
      </p:sp>
      <p:sp>
        <p:nvSpPr>
          <p:cNvPr id="1092" name="Google Shape;1092;p107"/>
          <p:cNvSpPr txBox="1"/>
          <p:nvPr/>
        </p:nvSpPr>
        <p:spPr>
          <a:xfrm>
            <a:off x="4695225" y="2068350"/>
            <a:ext cx="3885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9 (Unpaid rate = 20%)</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617 (+2%)</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676 (-68%)</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95%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3 vehicles owned</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Only 1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Interest operation</a:t>
            </a:r>
            <a:endParaRPr b="1" sz="1100">
              <a:solidFill>
                <a:schemeClr val="dk1"/>
              </a:solidFill>
            </a:endParaRPr>
          </a:p>
        </p:txBody>
      </p:sp>
      <p:sp>
        <p:nvSpPr>
          <p:cNvPr id="1093" name="Google Shape;1093;p107"/>
          <p:cNvSpPr txBox="1"/>
          <p:nvPr/>
        </p:nvSpPr>
        <p:spPr>
          <a:xfrm>
            <a:off x="4695225" y="3330275"/>
            <a:ext cx="3885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2 (Unpaid rate = 18%)</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564 (-8%)</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3474 (+64%)</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iving in REGION 13, 5, 6 and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18 vehicles owned on average</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 or 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Legal Entity</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60% toll operation, 30% interests </a:t>
            </a:r>
            <a:endParaRPr b="1" sz="1100">
              <a:solidFill>
                <a:schemeClr val="dk1"/>
              </a:solidFill>
            </a:endParaRPr>
          </a:p>
        </p:txBody>
      </p:sp>
      <p:sp>
        <p:nvSpPr>
          <p:cNvPr id="1094" name="Google Shape;1094;p10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3"/>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Macroeconomic Analysis</a:t>
            </a:r>
            <a:endParaRPr sz="1353"/>
          </a:p>
        </p:txBody>
      </p:sp>
      <p:sp>
        <p:nvSpPr>
          <p:cNvPr id="606" name="Google Shape;606;p6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 Summary </a:t>
            </a:r>
            <a:endParaRPr/>
          </a:p>
        </p:txBody>
      </p:sp>
      <p:sp>
        <p:nvSpPr>
          <p:cNvPr id="607" name="Google Shape;607;p63"/>
          <p:cNvSpPr txBox="1"/>
          <p:nvPr/>
        </p:nvSpPr>
        <p:spPr>
          <a:xfrm>
            <a:off x="119075" y="757250"/>
            <a:ext cx="8723400" cy="2404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Univariate Model:</a:t>
            </a:r>
            <a:endParaRPr sz="1100">
              <a:solidFill>
                <a:schemeClr val="dk1"/>
              </a:solidFill>
            </a:endParaRPr>
          </a:p>
          <a:p>
            <a:pPr indent="0" lvl="0" marL="0" rtl="0" algn="l">
              <a:lnSpc>
                <a:spcPct val="80000"/>
              </a:lnSpc>
              <a:spcBef>
                <a:spcPts val="408"/>
              </a:spcBef>
              <a:spcAft>
                <a:spcPts val="0"/>
              </a:spcAft>
              <a:buNone/>
            </a:pPr>
            <a:r>
              <a:rPr lang="en" sz="1100">
                <a:solidFill>
                  <a:schemeClr val="dk1"/>
                </a:solidFill>
              </a:rPr>
              <a:t>In our univariate analysis, we explored the influence of carefully chosen macroeconomic indicators on toll payment defaults, employing a series of OLS models with moving averages to account for autocorrelation. Our findings highlight the economic relationships across 4 major categories, and can help stakeholders anticipate and mitigate risks associated with toll leakage more effectively.</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The GDP model for Overall Macroeconomic Health,</a:t>
            </a:r>
            <a:r>
              <a:rPr lang="en" sz="1100">
                <a:solidFill>
                  <a:schemeClr val="dk1"/>
                </a:solidFill>
              </a:rPr>
              <a:t> utilizing a 33-month moving average, explained 58.2% of the variation in defaults, with a significantly negative GDP coefficient indicating that a decrease in GDP correlates with an increase in defaults. Despite some residual autocorrelation, the model's validity is supported by an F-statistic of 77.83.</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For the Inflation category, we applied a 31-month moving average to the Chilean CPI, </a:t>
            </a:r>
            <a:r>
              <a:rPr lang="en" sz="1100">
                <a:solidFill>
                  <a:schemeClr val="dk1"/>
                </a:solidFill>
              </a:rPr>
              <a:t>which accounted for 84.8% of the default rate variance. The positive CPI coefficient suggests that higher inflation levels are associated with increased default rates, validated by an F-statistic of 257.</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In the Household Conditions category, a 12-month moving average of household debt as a percentage of GDP </a:t>
            </a:r>
            <a:r>
              <a:rPr lang="en" sz="1100">
                <a:solidFill>
                  <a:schemeClr val="dk1"/>
                </a:solidFill>
              </a:rPr>
              <a:t>showed an R-squared of 0.874, with debt increases aligning with higher default rates. This model's strong predictive power is underscored by its F-statistic of 27.76.</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Lastly, the model analyzing Urban Transportation through the Santiago Passage Index </a:t>
            </a:r>
            <a:r>
              <a:rPr lang="en" sz="1100">
                <a:solidFill>
                  <a:schemeClr val="dk1"/>
                </a:solidFill>
              </a:rPr>
              <a:t>used yearly data and explained 62.4% of the variance in defaults. The positive correlation between increased traffic volumes and default rates was significant, reinforcing the importance of traffic trends in predicting toll defaults.</a:t>
            </a:r>
            <a:endParaRPr sz="1100">
              <a:solidFill>
                <a:schemeClr val="dk1"/>
              </a:solidFill>
              <a:highlight>
                <a:schemeClr val="dk1"/>
              </a:highlight>
            </a:endParaRPr>
          </a:p>
        </p:txBody>
      </p:sp>
      <p:sp>
        <p:nvSpPr>
          <p:cNvPr id="608" name="Google Shape;608;p63"/>
          <p:cNvSpPr txBox="1"/>
          <p:nvPr/>
        </p:nvSpPr>
        <p:spPr>
          <a:xfrm>
            <a:off x="173025" y="3009900"/>
            <a:ext cx="8723400" cy="1862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Multivariate Model:</a:t>
            </a:r>
            <a:endParaRPr sz="1100">
              <a:solidFill>
                <a:schemeClr val="dk1"/>
              </a:solidFill>
            </a:endParaRPr>
          </a:p>
          <a:p>
            <a:pPr indent="0" lvl="0" marL="0" rtl="0" algn="l">
              <a:lnSpc>
                <a:spcPct val="80000"/>
              </a:lnSpc>
              <a:spcBef>
                <a:spcPts val="408"/>
              </a:spcBef>
              <a:spcAft>
                <a:spcPts val="0"/>
              </a:spcAft>
              <a:buNone/>
            </a:pPr>
            <a:r>
              <a:rPr lang="en" sz="1100">
                <a:solidFill>
                  <a:schemeClr val="dk1"/>
                </a:solidFill>
              </a:rPr>
              <a:t>In our univariate analysis, we developed four distinct models, each utilizing a different set of variables to interpret various aspects of the macroeconomy. Our study reveals the intricate link between economic indicators and default rates, and the integration of comprehensive data sets enhances our ability to understand financial trends and stability with different variables.</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Default Rates tend to remain high </a:t>
            </a:r>
            <a:r>
              <a:rPr lang="en" sz="1100">
                <a:solidFill>
                  <a:schemeClr val="dk1"/>
                </a:solidFill>
              </a:rPr>
              <a:t>irrespective of economic conditions </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There is a negative correlation between Chilean GDP and default rates, </a:t>
            </a:r>
            <a:r>
              <a:rPr lang="en" sz="1100">
                <a:solidFill>
                  <a:schemeClr val="dk1"/>
                </a:solidFill>
              </a:rPr>
              <a:t>suggesting periods of economic growth are associated with reductions in default rates, underscoring the impact of economic expansion on financial stability</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b="1" lang="en" sz="1100">
                <a:solidFill>
                  <a:schemeClr val="dk1"/>
                </a:solidFill>
              </a:rPr>
              <a:t>Higher inflation levels are associated with increases in default rates</a:t>
            </a:r>
            <a:r>
              <a:rPr lang="en" sz="1100">
                <a:solidFill>
                  <a:schemeClr val="dk1"/>
                </a:solidFill>
              </a:rPr>
              <a:t>, suggesting that inflation can place on borrowers' ability to meet debt obligations</a:t>
            </a:r>
            <a:endParaRPr sz="1100">
              <a:solidFill>
                <a:schemeClr val="dk1"/>
              </a:solidFill>
            </a:endParaRPr>
          </a:p>
          <a:p>
            <a:pPr indent="-298450" lvl="0" marL="457200" marR="0" rtl="0" algn="l">
              <a:lnSpc>
                <a:spcPct val="80000"/>
              </a:lnSpc>
              <a:spcBef>
                <a:spcPts val="0"/>
              </a:spcBef>
              <a:spcAft>
                <a:spcPts val="0"/>
              </a:spcAft>
              <a:buClr>
                <a:schemeClr val="dk1"/>
              </a:buClr>
              <a:buSzPts val="1100"/>
              <a:buChar char="●"/>
            </a:pPr>
            <a:r>
              <a:rPr lang="en" sz="1100">
                <a:solidFill>
                  <a:schemeClr val="dk1"/>
                </a:solidFill>
              </a:rPr>
              <a:t>The variance observed between Santiago GDP and national GDP indicates significant </a:t>
            </a:r>
            <a:r>
              <a:rPr b="1" lang="en" sz="1100">
                <a:solidFill>
                  <a:schemeClr val="dk1"/>
                </a:solidFill>
              </a:rPr>
              <a:t>regional economic disparities</a:t>
            </a:r>
            <a:r>
              <a:rPr lang="en" sz="1100">
                <a:solidFill>
                  <a:schemeClr val="dk1"/>
                </a:solidFill>
              </a:rPr>
              <a:t>. Therefore, integrating both regional and national economic indicators into our models has provided a more nuanced understanding and improved the robustness of our findings.</a:t>
            </a:r>
            <a:endParaRPr sz="11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8"/>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4.3 Next steps with the model</a:t>
            </a:r>
            <a:endParaRPr sz="1353"/>
          </a:p>
        </p:txBody>
      </p:sp>
      <p:sp>
        <p:nvSpPr>
          <p:cNvPr id="1100" name="Google Shape;1100;p108"/>
          <p:cNvSpPr txBox="1"/>
          <p:nvPr/>
        </p:nvSpPr>
        <p:spPr>
          <a:xfrm>
            <a:off x="223750" y="906950"/>
            <a:ext cx="8357700" cy="4303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Based on the findings, the model can be improved by the following factors:</a:t>
            </a:r>
            <a:endParaRPr b="1" sz="1100">
              <a:solidFill>
                <a:schemeClr val="lt1"/>
              </a:solidFill>
            </a:endParaRPr>
          </a:p>
          <a:p>
            <a:pPr indent="0" lvl="0" marL="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Improved city information: </a:t>
            </a:r>
            <a:r>
              <a:rPr b="1" lang="en" sz="1100">
                <a:solidFill>
                  <a:schemeClr val="dk1"/>
                </a:solidFill>
              </a:rPr>
              <a:t> </a:t>
            </a:r>
            <a:r>
              <a:rPr lang="en" sz="1100">
                <a:solidFill>
                  <a:schemeClr val="dk1"/>
                </a:solidFill>
              </a:rPr>
              <a:t>We can observe that most of the models are using cities as important features to classify default. And we see that the signs for a few cities is positive and a few negative to predict default. Based on our macro-economic analysis if we’re able to choose a few macroeconomic factors across these cities and include them as an explanatory variable, the model’s performance might improve</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Introducing customer demographics: </a:t>
            </a:r>
            <a:r>
              <a:rPr b="1" lang="en" sz="1100">
                <a:solidFill>
                  <a:schemeClr val="dk1"/>
                </a:solidFill>
              </a:rPr>
              <a:t> </a:t>
            </a:r>
            <a:r>
              <a:rPr lang="en" sz="1100">
                <a:solidFill>
                  <a:schemeClr val="dk1"/>
                </a:solidFill>
              </a:rPr>
              <a:t>If variables like age, gender, marital status,salaries can be added ensuring minimal bias and fairness, we anticipate it can really help improve prediction</a:t>
            </a:r>
            <a:endParaRPr sz="1100">
              <a:solidFill>
                <a:schemeClr val="dk1"/>
              </a:solidFill>
            </a:endParaRPr>
          </a:p>
          <a:p>
            <a:pPr indent="0" lvl="0" marL="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SzPts val="1100"/>
              <a:buChar char="●"/>
            </a:pPr>
            <a:r>
              <a:rPr b="1" lang="en" sz="1100">
                <a:solidFill>
                  <a:schemeClr val="lt1"/>
                </a:solidFill>
              </a:rPr>
              <a:t>Improved feature engineering: </a:t>
            </a:r>
            <a:r>
              <a:rPr lang="en" sz="1100">
                <a:solidFill>
                  <a:schemeClr val="lt1"/>
                </a:solidFill>
              </a:rPr>
              <a:t> </a:t>
            </a:r>
            <a:r>
              <a:rPr lang="en" sz="1100">
                <a:solidFill>
                  <a:schemeClr val="dk1"/>
                </a:solidFill>
              </a:rPr>
              <a:t>Creating consolidated variables that capture payment behaviour associated with a  particular customer and add it to invoice level data.</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Training separate models on the identified clusters: </a:t>
            </a:r>
            <a:r>
              <a:rPr lang="en" sz="1100">
                <a:solidFill>
                  <a:schemeClr val="dk1"/>
                </a:solidFill>
              </a:rPr>
              <a:t>Customers have been segmented into clusters and training different models in each customer segment will help us predict defaults better</a:t>
            </a:r>
            <a:r>
              <a:rPr lang="en" sz="1100">
                <a:solidFill>
                  <a:schemeClr val="lt1"/>
                </a:solidFill>
              </a:rPr>
              <a:t> </a:t>
            </a:r>
            <a:endParaRPr sz="1100">
              <a:solidFill>
                <a:schemeClr val="lt1"/>
              </a:solidFill>
            </a:endParaRPr>
          </a:p>
          <a:p>
            <a:pPr indent="0" lvl="0" marL="45720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Time Series Analysis Models:</a:t>
            </a:r>
            <a:r>
              <a:rPr b="1" lang="en" sz="1100">
                <a:solidFill>
                  <a:schemeClr val="dk1"/>
                </a:solidFill>
              </a:rPr>
              <a:t> </a:t>
            </a:r>
            <a:r>
              <a:rPr lang="en" sz="1100">
                <a:solidFill>
                  <a:schemeClr val="dk1"/>
                </a:solidFill>
              </a:rPr>
              <a:t>Implementing Time Series Analysis models like ARIMA can help understand default over time better and decipher seasonality trends if any which can be incorporated into the model for a </a:t>
            </a:r>
            <a:r>
              <a:rPr lang="en" sz="1100">
                <a:solidFill>
                  <a:schemeClr val="dk1"/>
                </a:solidFill>
              </a:rPr>
              <a:t>potentially</a:t>
            </a:r>
            <a:r>
              <a:rPr lang="en" sz="1100">
                <a:solidFill>
                  <a:schemeClr val="dk1"/>
                </a:solidFill>
              </a:rPr>
              <a:t> better predictive power</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lt1"/>
                </a:solidFill>
              </a:rPr>
              <a:t>Explainability:</a:t>
            </a:r>
            <a:r>
              <a:rPr b="1" lang="en" sz="1100">
                <a:solidFill>
                  <a:schemeClr val="dk1"/>
                </a:solidFill>
              </a:rPr>
              <a:t> </a:t>
            </a:r>
            <a:r>
              <a:rPr lang="en" sz="1100">
                <a:solidFill>
                  <a:schemeClr val="dk1"/>
                </a:solidFill>
              </a:rPr>
              <a:t>SHAP and LIME plots reveal the impact of each feature (strength and direction) on model predictions, such as default probabilities, by showing how influential each variable is. Validating these insights through a business-sense check ensures they align with domain knowledge and intuition, confirming the model's practical reliability</a:t>
            </a:r>
            <a:endParaRPr sz="1100">
              <a:solidFill>
                <a:schemeClr val="dk1"/>
              </a:solidFill>
            </a:endParaRPr>
          </a:p>
          <a:p>
            <a:pPr indent="0" lvl="0" marL="0" rtl="0" algn="l">
              <a:lnSpc>
                <a:spcPct val="80000"/>
              </a:lnSpc>
              <a:spcBef>
                <a:spcPts val="408"/>
              </a:spcBef>
              <a:spcAft>
                <a:spcPts val="0"/>
              </a:spcAft>
              <a:buNone/>
            </a:pPr>
            <a:r>
              <a:t/>
            </a:r>
            <a:endParaRPr b="1"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
        <p:nvSpPr>
          <p:cNvPr id="1101" name="Google Shape;1101;p10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Predictive Model</a:t>
            </a:r>
            <a:endParaRPr sz="1353"/>
          </a:p>
        </p:txBody>
      </p:sp>
      <p:sp>
        <p:nvSpPr>
          <p:cNvPr id="614" name="Google Shape;614;p64"/>
          <p:cNvSpPr txBox="1"/>
          <p:nvPr/>
        </p:nvSpPr>
        <p:spPr>
          <a:xfrm>
            <a:off x="-83625" y="887250"/>
            <a:ext cx="8871000" cy="4343700"/>
          </a:xfrm>
          <a:prstGeom prst="rect">
            <a:avLst/>
          </a:prstGeom>
          <a:noFill/>
          <a:ln>
            <a:noFill/>
          </a:ln>
        </p:spPr>
        <p:txBody>
          <a:bodyPr anchorCtr="0" anchor="t" bIns="91425" lIns="91425" spcFirstLastPara="1" rIns="91425" wrap="square" tIns="91425">
            <a:spAutoFit/>
          </a:bodyPr>
          <a:lstStyle/>
          <a:p>
            <a:pPr indent="-298450" lvl="0" marL="914400" rtl="0" algn="l">
              <a:lnSpc>
                <a:spcPct val="80000"/>
              </a:lnSpc>
              <a:spcBef>
                <a:spcPts val="0"/>
              </a:spcBef>
              <a:spcAft>
                <a:spcPts val="0"/>
              </a:spcAft>
              <a:buClr>
                <a:schemeClr val="dk1"/>
              </a:buClr>
              <a:buSzPts val="1100"/>
              <a:buChar char="●"/>
            </a:pPr>
            <a:r>
              <a:rPr b="1" lang="en" sz="1100">
                <a:solidFill>
                  <a:schemeClr val="dk1"/>
                </a:solidFill>
              </a:rPr>
              <a:t>Explanatory Variables</a:t>
            </a:r>
            <a:r>
              <a:rPr lang="en" sz="1100">
                <a:solidFill>
                  <a:schemeClr val="dk1"/>
                </a:solidFill>
              </a:rPr>
              <a:t>: The predictive model targeted the variable Unpaid, where '1' represents unpaid invoices (Impaga and Castigado) and '0' represents paid invoices (Pagada). The model utilized 14 explanatory variables, with ImportePesos (Transaction Amount), Score Equifax (Credit Score), Number of Vehicles, Number of Contracts, and Customer Lifespan emerging as the most influential in predicting defaults. The analysis revealed regional differences in default probabilities, with some regions showing a higher propensity for defaults based on historical data. This underscores the significance of geographical factors in risk assessment.</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298450" lvl="0" marL="914400" rtl="0" algn="l">
              <a:lnSpc>
                <a:spcPct val="80000"/>
              </a:lnSpc>
              <a:spcBef>
                <a:spcPts val="408"/>
              </a:spcBef>
              <a:spcAft>
                <a:spcPts val="0"/>
              </a:spcAft>
              <a:buClr>
                <a:schemeClr val="dk1"/>
              </a:buClr>
              <a:buSzPts val="1100"/>
              <a:buChar char="●"/>
            </a:pPr>
            <a:r>
              <a:rPr b="1" lang="en" sz="1100">
                <a:solidFill>
                  <a:schemeClr val="dk1"/>
                </a:solidFill>
              </a:rPr>
              <a:t>Model Performance: </a:t>
            </a:r>
            <a:r>
              <a:rPr lang="en" sz="1100">
                <a:solidFill>
                  <a:schemeClr val="dk1"/>
                </a:solidFill>
              </a:rPr>
              <a:t>The classification models achieved an average accuracy of 88%, with a precision of 70% and a notably lower recall of 15% (XGBoost). The lower recall rate is a critical issue, reflecting the model's limited capability in identifying all actual unpaid invoices, which is a significant concern for the business.</a:t>
            </a:r>
            <a:endParaRPr sz="1100">
              <a:solidFill>
                <a:schemeClr val="dk1"/>
              </a:solidFill>
            </a:endParaRPr>
          </a:p>
          <a:p>
            <a:pPr indent="0" lvl="0" marL="914400" rtl="0" algn="l">
              <a:lnSpc>
                <a:spcPct val="80000"/>
              </a:lnSpc>
              <a:spcBef>
                <a:spcPts val="408"/>
              </a:spcBef>
              <a:spcAft>
                <a:spcPts val="0"/>
              </a:spcAft>
              <a:buNone/>
            </a:pPr>
            <a:r>
              <a:t/>
            </a:r>
            <a:endParaRPr sz="1100">
              <a:solidFill>
                <a:schemeClr val="dk1"/>
              </a:solidFill>
            </a:endParaRPr>
          </a:p>
          <a:p>
            <a:pPr indent="-298450" lvl="0" marL="914400" rtl="0" algn="l">
              <a:lnSpc>
                <a:spcPct val="80000"/>
              </a:lnSpc>
              <a:spcBef>
                <a:spcPts val="408"/>
              </a:spcBef>
              <a:spcAft>
                <a:spcPts val="0"/>
              </a:spcAft>
              <a:buClr>
                <a:schemeClr val="dk1"/>
              </a:buClr>
              <a:buSzPts val="1100"/>
              <a:buChar char="●"/>
            </a:pPr>
            <a:r>
              <a:rPr b="1" lang="en" sz="1100">
                <a:solidFill>
                  <a:schemeClr val="dk1"/>
                </a:solidFill>
              </a:rPr>
              <a:t>Challenges with Recall: </a:t>
            </a:r>
            <a:r>
              <a:rPr lang="en" sz="1100">
                <a:solidFill>
                  <a:schemeClr val="dk1"/>
                </a:solidFill>
              </a:rPr>
              <a:t>The primary challenges affecting recall include a high data imbalance, which leads to a bias towards predicting invoices as paid, the presence of noise, and a lack of more predictive variables that can effectively distinguish between different user characteristics. We recommend the following changes for improvement:</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Data Balancing Techniques: </a:t>
            </a:r>
            <a:r>
              <a:rPr lang="en" sz="1100">
                <a:solidFill>
                  <a:schemeClr val="dk1"/>
                </a:solidFill>
              </a:rPr>
              <a:t>Use techniques to improve class composition in training data to enhance recall.</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Quality Check on Data Ingestion: </a:t>
            </a:r>
            <a:r>
              <a:rPr lang="en" sz="1100">
                <a:solidFill>
                  <a:schemeClr val="dk1"/>
                </a:solidFill>
              </a:rPr>
              <a:t>Ensure the data ingestion pipeline is free from noise that could degrade model performance.</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Inclusion of Macro-Economic and Demographic Variables: </a:t>
            </a:r>
            <a:r>
              <a:rPr lang="en" sz="1100">
                <a:solidFill>
                  <a:schemeClr val="dk1"/>
                </a:solidFill>
              </a:rPr>
              <a:t>Integrate macroeconomic factors related to different cities and customer demographic data such as age, gender, and marital status. This can enrich the model’s context and provide deeper insights into default risks. </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Enhancing Payment Behavior Features: </a:t>
            </a:r>
            <a:r>
              <a:rPr lang="en" sz="1100">
                <a:solidFill>
                  <a:schemeClr val="dk1"/>
                </a:solidFill>
              </a:rPr>
              <a:t>Improve feature engineering by developing more precise features that accurately reflect users' historical payment behaviors</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Cluster-Specific Models: </a:t>
            </a:r>
            <a:r>
              <a:rPr lang="en" sz="1100">
                <a:solidFill>
                  <a:schemeClr val="dk1"/>
                </a:solidFill>
              </a:rPr>
              <a:t>Develop targeted models for identified customer clusters to reduce noise and improve detection accuracy.</a:t>
            </a:r>
            <a:endParaRPr sz="1100">
              <a:solidFill>
                <a:schemeClr val="dk1"/>
              </a:solidFill>
            </a:endParaRPr>
          </a:p>
          <a:p>
            <a:pPr indent="-298450" lvl="1" marL="1371600" rtl="0" algn="l">
              <a:lnSpc>
                <a:spcPct val="80000"/>
              </a:lnSpc>
              <a:spcBef>
                <a:spcPts val="0"/>
              </a:spcBef>
              <a:spcAft>
                <a:spcPts val="0"/>
              </a:spcAft>
              <a:buClr>
                <a:schemeClr val="dk1"/>
              </a:buClr>
              <a:buSzPts val="1100"/>
              <a:buChar char="○"/>
            </a:pPr>
            <a:r>
              <a:rPr b="1" lang="en" sz="1100">
                <a:solidFill>
                  <a:schemeClr val="dk1"/>
                </a:solidFill>
              </a:rPr>
              <a:t>Enhanced Time-Series Analysis: </a:t>
            </a:r>
            <a:r>
              <a:rPr lang="en" sz="1100">
                <a:solidFill>
                  <a:schemeClr val="dk1"/>
                </a:solidFill>
              </a:rPr>
              <a:t>Implement a more detailed analysis to capture seasonality in defaults.</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0" lvl="0" marL="0" rtl="0" algn="l">
              <a:lnSpc>
                <a:spcPct val="80000"/>
              </a:lnSpc>
              <a:spcBef>
                <a:spcPts val="408"/>
              </a:spcBef>
              <a:spcAft>
                <a:spcPts val="0"/>
              </a:spcAft>
              <a:buNone/>
            </a:pPr>
            <a:r>
              <a:t/>
            </a:r>
            <a:endParaRPr b="1"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
        <p:nvSpPr>
          <p:cNvPr id="615" name="Google Shape;615;p6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 Summary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5"/>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1.3 Data sources  </a:t>
            </a:r>
            <a:endParaRPr b="0" sz="1200"/>
          </a:p>
        </p:txBody>
      </p:sp>
      <p:sp>
        <p:nvSpPr>
          <p:cNvPr id="621" name="Google Shape;621;p6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pic>
        <p:nvPicPr>
          <p:cNvPr id="622" name="Google Shape;622;p65"/>
          <p:cNvPicPr preferRelativeResize="0"/>
          <p:nvPr/>
        </p:nvPicPr>
        <p:blipFill>
          <a:blip r:embed="rId3">
            <a:alphaModFix/>
          </a:blip>
          <a:stretch>
            <a:fillRect/>
          </a:stretch>
        </p:blipFill>
        <p:spPr>
          <a:xfrm>
            <a:off x="260388" y="818925"/>
            <a:ext cx="8623220" cy="3961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28" name="Google Shape;628;p6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29" name="Google Shape;629;p6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2.1.1 Approach</a:t>
            </a:r>
            <a:endParaRPr b="0" sz="1253">
              <a:solidFill>
                <a:schemeClr val="dk1"/>
              </a:solidFill>
            </a:endParaRPr>
          </a:p>
        </p:txBody>
      </p:sp>
      <p:sp>
        <p:nvSpPr>
          <p:cNvPr id="630" name="Google Shape;630;p66"/>
          <p:cNvSpPr txBox="1"/>
          <p:nvPr/>
        </p:nvSpPr>
        <p:spPr>
          <a:xfrm>
            <a:off x="168900" y="952600"/>
            <a:ext cx="8806200" cy="3879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For each macroeconomic indicator category, identify the most effective indicator that explains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statistical analyses using Ordinary Least Squares (OLS) regression and other methods.</a:t>
            </a:r>
            <a:endParaRPr b="1" sz="1100">
              <a:solidFill>
                <a:schemeClr val="dk1"/>
              </a:solidFill>
            </a:endParaRPr>
          </a:p>
          <a:p>
            <a:pPr indent="0" lvl="0" marL="0" rtl="0" algn="l">
              <a:lnSpc>
                <a:spcPct val="80000"/>
              </a:lnSpc>
              <a:spcBef>
                <a:spcPts val="0"/>
              </a:spcBef>
              <a:spcAft>
                <a:spcPts val="0"/>
              </a:spcAft>
              <a:buNone/>
            </a:pPr>
            <a:r>
              <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Step 1 - Initial Regression Analysis</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Method: </a:t>
            </a:r>
            <a:r>
              <a:rPr lang="en" sz="1100">
                <a:solidFill>
                  <a:schemeClr val="dk1"/>
                </a:solidFill>
              </a:rPr>
              <a:t>Perform univariate OLS regression on different macroeconomic indicators within given category, with default rate as dependant variable.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Adjustments</a:t>
            </a:r>
            <a:r>
              <a:rPr lang="en" sz="1100">
                <a:solidFill>
                  <a:schemeClr val="dk1"/>
                </a:solidFill>
              </a:rPr>
              <a:t>: Standardize each indicator for scale and normalization to ensure unit comparability between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Purpose:</a:t>
            </a:r>
            <a:r>
              <a:rPr lang="en" sz="1100">
                <a:solidFill>
                  <a:schemeClr val="dk1"/>
                </a:solidFill>
              </a:rPr>
              <a:t> Evaluate the initial relationship between each indicator and default rates.</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2 - Observations</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Durbin-Watson Score: </a:t>
            </a:r>
            <a:r>
              <a:rPr lang="en" sz="1100">
                <a:solidFill>
                  <a:schemeClr val="dk1"/>
                </a:solidFill>
              </a:rPr>
              <a:t>Use the Durbin-Watson statistic to check for autocorrelation in the residuals of the regression models.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Observation: </a:t>
            </a:r>
            <a:r>
              <a:rPr lang="en" sz="1100">
                <a:solidFill>
                  <a:schemeClr val="dk1"/>
                </a:solidFill>
              </a:rPr>
              <a:t>High/low Durbin-Watson scores suggest autocorrelation problems for overall economic health, inflation categories,and household conditions. </a:t>
            </a:r>
            <a:endParaRPr sz="1100">
              <a:solidFill>
                <a:schemeClr val="dk1"/>
              </a:solidFill>
            </a:endParaRPr>
          </a:p>
          <a:p>
            <a:pPr indent="0" lvl="0" marL="0" marR="0" rtl="0" algn="l">
              <a:lnSpc>
                <a:spcPct val="80000"/>
              </a:lnSpc>
              <a:spcBef>
                <a:spcPts val="408"/>
              </a:spcBef>
              <a:spcAft>
                <a:spcPts val="0"/>
              </a:spcAft>
              <a:buNone/>
            </a:pPr>
            <a:r>
              <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3 - Selecting Significant Indicators for Categories without Autocorrelation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Criteria: </a:t>
            </a:r>
            <a:r>
              <a:rPr lang="en" sz="1100">
                <a:solidFill>
                  <a:schemeClr val="dk1"/>
                </a:solidFill>
              </a:rPr>
              <a:t>Focus on indicators that show statistical significance in their relationship with default rates.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Prefer indicators with monthly/quarterly data over annual data to capture more detailed fluctuations and trends.</a:t>
            </a:r>
            <a:endParaRPr sz="1100">
              <a:solidFill>
                <a:schemeClr val="dk1"/>
              </a:solidFill>
            </a:endParaRPr>
          </a:p>
          <a:p>
            <a:pPr indent="0" lvl="0" marL="0" marR="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4 - Further Analysis </a:t>
            </a:r>
            <a:r>
              <a:rPr b="1" lang="en" sz="1100">
                <a:solidFill>
                  <a:schemeClr val="lt1"/>
                </a:solidFill>
              </a:rPr>
              <a:t>for Categories with Autocorrelation: Moving Average Model</a:t>
            </a:r>
            <a:endParaRPr b="1" sz="1100">
              <a:solidFill>
                <a:schemeClr val="lt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Selected Variable: </a:t>
            </a:r>
            <a:r>
              <a:rPr lang="en" sz="1100">
                <a:solidFill>
                  <a:schemeClr val="dk1"/>
                </a:solidFill>
              </a:rPr>
              <a:t>Continue analysis on the indicator showing the most promise within selected category.</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Moving Average: </a:t>
            </a:r>
            <a:r>
              <a:rPr lang="en" sz="1100">
                <a:solidFill>
                  <a:schemeClr val="dk1"/>
                </a:solidFill>
              </a:rPr>
              <a:t>Apply additional moving average modeling to the growth rate of the selected indicator to smooth short-term fluctuations and highlight longer-term trends.</a:t>
            </a:r>
            <a:endParaRPr sz="95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36" name="Google Shape;636;p6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37" name="Google Shape;637;p6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2.1.1 Approach</a:t>
            </a:r>
            <a:endParaRPr b="0" sz="1253">
              <a:solidFill>
                <a:schemeClr val="dk1"/>
              </a:solidFill>
            </a:endParaRPr>
          </a:p>
        </p:txBody>
      </p:sp>
      <p:sp>
        <p:nvSpPr>
          <p:cNvPr id="638" name="Google Shape;638;p67"/>
          <p:cNvSpPr txBox="1"/>
          <p:nvPr/>
        </p:nvSpPr>
        <p:spPr>
          <a:xfrm>
            <a:off x="173025" y="962025"/>
            <a:ext cx="8806200" cy="355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For each macroeconomic indicator category, identify the most effective indicator that explains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statistical analyses using Ordinary Least Squares (OLS) regression and other methods.</a:t>
            </a:r>
            <a:endParaRPr b="1" sz="1100">
              <a:solidFill>
                <a:schemeClr val="dk1"/>
              </a:solidFill>
            </a:endParaRPr>
          </a:p>
          <a:p>
            <a:pPr indent="0" lvl="0" marL="0" rtl="0" algn="l">
              <a:lnSpc>
                <a:spcPct val="80000"/>
              </a:lnSpc>
              <a:spcBef>
                <a:spcPts val="0"/>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5 - Further Analysis for Categories with Autocorrelation: Optimal Window Selection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Balancing Metrics: </a:t>
            </a:r>
            <a:r>
              <a:rPr lang="en" sz="1100">
                <a:solidFill>
                  <a:schemeClr val="dk1"/>
                </a:solidFill>
              </a:rPr>
              <a:t>Choose the best window size for the moving average by balancing the p-value, Durbin-Watson scores, and window size (granularity).</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Trade-off: </a:t>
            </a:r>
            <a:r>
              <a:rPr lang="en" sz="1100">
                <a:solidFill>
                  <a:schemeClr val="dk1"/>
                </a:solidFill>
              </a:rPr>
              <a:t>A smaller window might provide less smoothing (higher p-value, lower DW score) while a larger window might over-smooth (lower p-value, higher DW score).</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lang="en" sz="1200">
                <a:solidFill>
                  <a:srgbClr val="2D3B45"/>
                </a:solidFill>
                <a:highlight>
                  <a:srgbClr val="FFFFFF"/>
                </a:highlight>
                <a:latin typeface="Times New Roman"/>
                <a:ea typeface="Times New Roman"/>
                <a:cs typeface="Times New Roman"/>
                <a:sym typeface="Times New Roman"/>
              </a:rPr>
              <a:t>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lt1"/>
                </a:solidFill>
              </a:rPr>
              <a:t>Step 6 - Further Analysis for Categories with Autocorrelation: Final Indicator Selection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Comparison: </a:t>
            </a:r>
            <a:r>
              <a:rPr lang="en" sz="1100">
                <a:solidFill>
                  <a:schemeClr val="dk1"/>
                </a:solidFill>
              </a:rPr>
              <a:t>Compare the original variable and the growth variable (both smoothed).</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Selection Criteria: </a:t>
            </a:r>
            <a:r>
              <a:rPr lang="en" sz="1100">
                <a:solidFill>
                  <a:schemeClr val="dk1"/>
                </a:solidFill>
              </a:rPr>
              <a:t>Determine which version of the variable better predicts default rates, considering both statistical significance and autocorrelation control.</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lang="en" sz="1200">
                <a:solidFill>
                  <a:srgbClr val="2D3B45"/>
                </a:solidFill>
                <a:highlight>
                  <a:srgbClr val="FFFFFF"/>
                </a:highlight>
                <a:latin typeface="Times New Roman"/>
                <a:ea typeface="Times New Roman"/>
                <a:cs typeface="Times New Roman"/>
                <a:sym typeface="Times New Roman"/>
              </a:rPr>
              <a:t>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lt1"/>
                </a:solidFill>
              </a:rPr>
              <a:t>Final Variable Selections (Scaled):</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Overall Macroeconomic Health: </a:t>
            </a:r>
            <a:r>
              <a:rPr lang="en" sz="1100">
                <a:solidFill>
                  <a:schemeClr val="dk1"/>
                </a:solidFill>
              </a:rPr>
              <a:t>Chilean GDP (Monthly data), Moving Average</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Inflation: </a:t>
            </a:r>
            <a:r>
              <a:rPr lang="en" sz="1100">
                <a:solidFill>
                  <a:schemeClr val="dk1"/>
                </a:solidFill>
              </a:rPr>
              <a:t>Chilean CPI (Monthly data), Moving Average</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Household Conditions</a:t>
            </a:r>
            <a:r>
              <a:rPr lang="en" sz="1100">
                <a:solidFill>
                  <a:schemeClr val="dk1"/>
                </a:solidFill>
              </a:rPr>
              <a:t>: Household debt, loans, and debt securities (%GDP), (Yearly Data), Moving Average</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Urban Transportation</a:t>
            </a:r>
            <a:r>
              <a:rPr lang="en" sz="1100">
                <a:solidFill>
                  <a:schemeClr val="dk1"/>
                </a:solidFill>
              </a:rPr>
              <a:t>: Santiago Passage of vehicles through Toll Plazas (Units),(Yearly Data)</a:t>
            </a:r>
            <a:endParaRPr sz="1100">
              <a:solidFill>
                <a:schemeClr val="dk1"/>
              </a:solidFill>
            </a:endParaRPr>
          </a:p>
          <a:p>
            <a:pPr indent="0" lvl="0" marL="0" rtl="0" algn="l">
              <a:spcBef>
                <a:spcPts val="408"/>
              </a:spcBef>
              <a:spcAft>
                <a:spcPts val="0"/>
              </a:spcAft>
              <a:buNone/>
            </a:pPr>
            <a:r>
              <a:t/>
            </a:r>
            <a:endParaRPr sz="95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RDIAN 2022">
  <a:themeElements>
    <a:clrScheme name="Ardian">
      <a:dk1>
        <a:srgbClr val="323C46"/>
      </a:dk1>
      <a:lt1>
        <a:srgbClr val="E13C32"/>
      </a:lt1>
      <a:dk2>
        <a:srgbClr val="7D8791"/>
      </a:dk2>
      <a:lt2>
        <a:srgbClr val="FFFFFF"/>
      </a:lt2>
      <a:accent1>
        <a:srgbClr val="94B7BB"/>
      </a:accent1>
      <a:accent2>
        <a:srgbClr val="8D89A5"/>
      </a:accent2>
      <a:accent3>
        <a:srgbClr val="7474C1"/>
      </a:accent3>
      <a:accent4>
        <a:srgbClr val="AC6666"/>
      </a:accent4>
      <a:accent5>
        <a:srgbClr val="E13C32"/>
      </a:accent5>
      <a:accent6>
        <a:srgbClr val="323C4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